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63"/>
  </p:notesMasterIdLst>
  <p:sldIdLst>
    <p:sldId id="256" r:id="rId3"/>
    <p:sldId id="260" r:id="rId4"/>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421" r:id="rId22"/>
    <p:sldId id="422" r:id="rId23"/>
    <p:sldId id="423" r:id="rId24"/>
    <p:sldId id="424" r:id="rId25"/>
    <p:sldId id="425" r:id="rId26"/>
    <p:sldId id="426" r:id="rId27"/>
    <p:sldId id="427" r:id="rId28"/>
    <p:sldId id="428" r:id="rId29"/>
    <p:sldId id="429" r:id="rId30"/>
    <p:sldId id="430" r:id="rId31"/>
    <p:sldId id="401" r:id="rId32"/>
    <p:sldId id="420" r:id="rId33"/>
    <p:sldId id="382" r:id="rId34"/>
    <p:sldId id="381" r:id="rId35"/>
    <p:sldId id="383" r:id="rId36"/>
    <p:sldId id="388" r:id="rId37"/>
    <p:sldId id="389" r:id="rId38"/>
    <p:sldId id="390" r:id="rId39"/>
    <p:sldId id="391" r:id="rId40"/>
    <p:sldId id="392" r:id="rId41"/>
    <p:sldId id="393" r:id="rId42"/>
    <p:sldId id="394" r:id="rId43"/>
    <p:sldId id="395" r:id="rId44"/>
    <p:sldId id="402" r:id="rId45"/>
    <p:sldId id="403" r:id="rId46"/>
    <p:sldId id="396" r:id="rId47"/>
    <p:sldId id="397" r:id="rId48"/>
    <p:sldId id="407" r:id="rId49"/>
    <p:sldId id="408" r:id="rId50"/>
    <p:sldId id="404" r:id="rId51"/>
    <p:sldId id="405" r:id="rId52"/>
    <p:sldId id="406" r:id="rId53"/>
    <p:sldId id="409" r:id="rId54"/>
    <p:sldId id="410" r:id="rId55"/>
    <p:sldId id="411" r:id="rId56"/>
    <p:sldId id="412" r:id="rId57"/>
    <p:sldId id="413" r:id="rId58"/>
    <p:sldId id="414" r:id="rId59"/>
    <p:sldId id="415" r:id="rId60"/>
    <p:sldId id="416" r:id="rId61"/>
    <p:sldId id="4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autoAdjust="0"/>
    <p:restoredTop sz="94660" autoAdjust="0"/>
  </p:normalViewPr>
  <p:slideViewPr>
    <p:cSldViewPr snapToGrid="0">
      <p:cViewPr varScale="1">
        <p:scale>
          <a:sx n="85" d="100"/>
          <a:sy n="85" d="100"/>
        </p:scale>
        <p:origin x="7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4D4B-CBF9-4561-8B7A-DDBD1BDB0A0F}" type="datetimeFigureOut">
              <a:rPr lang="es-ES" smtClean="0"/>
              <a:t>07/09/2017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EDB5-A1F8-4937-82BF-DF8B23A498A4}" type="slidenum">
              <a:rPr lang="es-ES" smtClean="0"/>
              <a:t>‹Nº›</a:t>
            </a:fld>
            <a:endParaRPr lang="es-ES"/>
          </a:p>
        </p:txBody>
      </p:sp>
    </p:spTree>
    <p:extLst>
      <p:ext uri="{BB962C8B-B14F-4D97-AF65-F5344CB8AC3E}">
        <p14:creationId xmlns:p14="http://schemas.microsoft.com/office/powerpoint/2010/main" val="139428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6</a:t>
            </a:fld>
            <a:endParaRPr lang="es-ES"/>
          </a:p>
        </p:txBody>
      </p:sp>
    </p:spTree>
    <p:extLst>
      <p:ext uri="{BB962C8B-B14F-4D97-AF65-F5344CB8AC3E}">
        <p14:creationId xmlns:p14="http://schemas.microsoft.com/office/powerpoint/2010/main" val="2187288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15</a:t>
            </a:fld>
            <a:endParaRPr lang="es-ES"/>
          </a:p>
        </p:txBody>
      </p:sp>
    </p:spTree>
    <p:extLst>
      <p:ext uri="{BB962C8B-B14F-4D97-AF65-F5344CB8AC3E}">
        <p14:creationId xmlns:p14="http://schemas.microsoft.com/office/powerpoint/2010/main" val="2867169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16</a:t>
            </a:fld>
            <a:endParaRPr lang="es-ES"/>
          </a:p>
        </p:txBody>
      </p:sp>
    </p:spTree>
    <p:extLst>
      <p:ext uri="{BB962C8B-B14F-4D97-AF65-F5344CB8AC3E}">
        <p14:creationId xmlns:p14="http://schemas.microsoft.com/office/powerpoint/2010/main" val="23785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17</a:t>
            </a:fld>
            <a:endParaRPr lang="es-ES"/>
          </a:p>
        </p:txBody>
      </p:sp>
    </p:spTree>
    <p:extLst>
      <p:ext uri="{BB962C8B-B14F-4D97-AF65-F5344CB8AC3E}">
        <p14:creationId xmlns:p14="http://schemas.microsoft.com/office/powerpoint/2010/main" val="409224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18</a:t>
            </a:fld>
            <a:endParaRPr lang="es-ES"/>
          </a:p>
        </p:txBody>
      </p:sp>
    </p:spTree>
    <p:extLst>
      <p:ext uri="{BB962C8B-B14F-4D97-AF65-F5344CB8AC3E}">
        <p14:creationId xmlns:p14="http://schemas.microsoft.com/office/powerpoint/2010/main" val="3062457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19</a:t>
            </a:fld>
            <a:endParaRPr lang="es-ES"/>
          </a:p>
        </p:txBody>
      </p:sp>
    </p:spTree>
    <p:extLst>
      <p:ext uri="{BB962C8B-B14F-4D97-AF65-F5344CB8AC3E}">
        <p14:creationId xmlns:p14="http://schemas.microsoft.com/office/powerpoint/2010/main" val="143536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20</a:t>
            </a:fld>
            <a:endParaRPr lang="es-ES"/>
          </a:p>
        </p:txBody>
      </p:sp>
    </p:spTree>
    <p:extLst>
      <p:ext uri="{BB962C8B-B14F-4D97-AF65-F5344CB8AC3E}">
        <p14:creationId xmlns:p14="http://schemas.microsoft.com/office/powerpoint/2010/main" val="217620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21</a:t>
            </a:fld>
            <a:endParaRPr lang="es-ES"/>
          </a:p>
        </p:txBody>
      </p:sp>
    </p:spTree>
    <p:extLst>
      <p:ext uri="{BB962C8B-B14F-4D97-AF65-F5344CB8AC3E}">
        <p14:creationId xmlns:p14="http://schemas.microsoft.com/office/powerpoint/2010/main" val="490597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22</a:t>
            </a:fld>
            <a:endParaRPr lang="es-ES"/>
          </a:p>
        </p:txBody>
      </p:sp>
    </p:spTree>
    <p:extLst>
      <p:ext uri="{BB962C8B-B14F-4D97-AF65-F5344CB8AC3E}">
        <p14:creationId xmlns:p14="http://schemas.microsoft.com/office/powerpoint/2010/main" val="794012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23</a:t>
            </a:fld>
            <a:endParaRPr lang="es-ES"/>
          </a:p>
        </p:txBody>
      </p:sp>
    </p:spTree>
    <p:extLst>
      <p:ext uri="{BB962C8B-B14F-4D97-AF65-F5344CB8AC3E}">
        <p14:creationId xmlns:p14="http://schemas.microsoft.com/office/powerpoint/2010/main" val="332726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24</a:t>
            </a:fld>
            <a:endParaRPr lang="es-ES"/>
          </a:p>
        </p:txBody>
      </p:sp>
    </p:spTree>
    <p:extLst>
      <p:ext uri="{BB962C8B-B14F-4D97-AF65-F5344CB8AC3E}">
        <p14:creationId xmlns:p14="http://schemas.microsoft.com/office/powerpoint/2010/main" val="156023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7</a:t>
            </a:fld>
            <a:endParaRPr lang="es-ES"/>
          </a:p>
        </p:txBody>
      </p:sp>
    </p:spTree>
    <p:extLst>
      <p:ext uri="{BB962C8B-B14F-4D97-AF65-F5344CB8AC3E}">
        <p14:creationId xmlns:p14="http://schemas.microsoft.com/office/powerpoint/2010/main" val="1158539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New users must have their application form approved by their manager and database manager; then the form can be submitted to the database administration group.</a:t>
            </a:r>
          </a:p>
          <a:p>
            <a:r>
              <a:rPr lang="en-US" sz="1200" b="0" i="0" kern="1200" dirty="0">
                <a:solidFill>
                  <a:schemeClr val="tx1"/>
                </a:solidFill>
                <a:effectLst/>
                <a:latin typeface="+mn-lt"/>
                <a:ea typeface="+mn-ea"/>
                <a:cs typeface="+mn-cs"/>
              </a:rPr>
              <a:t>■ The application form must describe the role and purpose of the user account.</a:t>
            </a:r>
          </a:p>
          <a:p>
            <a:r>
              <a:rPr lang="en-US" sz="1200" b="0" i="0" kern="1200" dirty="0">
                <a:solidFill>
                  <a:schemeClr val="tx1"/>
                </a:solidFill>
                <a:effectLst/>
                <a:latin typeface="+mn-lt"/>
                <a:ea typeface="+mn-ea"/>
                <a:cs typeface="+mn-cs"/>
              </a:rPr>
              <a:t>■ The application form must be authenticated by the database.</a:t>
            </a:r>
          </a:p>
          <a:p>
            <a:r>
              <a:rPr lang="en-US" sz="1200" b="0" i="0" kern="1200" dirty="0">
                <a:solidFill>
                  <a:schemeClr val="tx1"/>
                </a:solidFill>
                <a:effectLst/>
                <a:latin typeface="+mn-lt"/>
                <a:ea typeface="+mn-ea"/>
                <a:cs typeface="+mn-cs"/>
              </a:rPr>
              <a:t>■ The first time the user logs on, the user must be prompted to enter a new password.</a:t>
            </a:r>
          </a:p>
          <a:p>
            <a:r>
              <a:rPr lang="en-US" sz="1200" b="0" i="0" kern="1200" dirty="0">
                <a:solidFill>
                  <a:schemeClr val="tx1"/>
                </a:solidFill>
                <a:effectLst/>
                <a:latin typeface="+mn-lt"/>
                <a:ea typeface="+mn-ea"/>
                <a:cs typeface="+mn-cs"/>
              </a:rPr>
              <a:t>■ Storage for all users is assigned to USERS tablespace unless specified otherwise.</a:t>
            </a:r>
          </a:p>
          <a:p>
            <a:r>
              <a:rPr lang="en-US" sz="1200" b="0" i="0" kern="1200" dirty="0">
                <a:solidFill>
                  <a:schemeClr val="tx1"/>
                </a:solidFill>
                <a:effectLst/>
                <a:latin typeface="+mn-lt"/>
                <a:ea typeface="+mn-ea"/>
                <a:cs typeface="+mn-cs"/>
              </a:rPr>
              <a:t>■ All users must be assigned to the TEMP tablespace unless specified otherwise.</a:t>
            </a:r>
          </a:p>
          <a:p>
            <a:r>
              <a:rPr lang="en-US" sz="1200" b="0" i="0" kern="1200" dirty="0">
                <a:solidFill>
                  <a:schemeClr val="tx1"/>
                </a:solidFill>
                <a:effectLst/>
                <a:latin typeface="+mn-lt"/>
                <a:ea typeface="+mn-ea"/>
                <a:cs typeface="+mn-cs"/>
              </a:rPr>
              <a:t>■ The storage quota is 25 MB.</a:t>
            </a:r>
          </a:p>
          <a:p>
            <a:r>
              <a:rPr lang="en-US" sz="1200" b="0" i="0" kern="1200" dirty="0">
                <a:solidFill>
                  <a:schemeClr val="tx1"/>
                </a:solidFill>
                <a:effectLst/>
                <a:latin typeface="+mn-lt"/>
                <a:ea typeface="+mn-ea"/>
                <a:cs typeface="+mn-cs"/>
              </a:rPr>
              <a:t>■ If the new account is not used immediately, the account is locked within three days from the time the account was established.</a:t>
            </a:r>
          </a:p>
          <a:p>
            <a:r>
              <a:rPr lang="en-US" sz="1200" b="0" i="0" kern="1200" dirty="0">
                <a:solidFill>
                  <a:schemeClr val="tx1"/>
                </a:solidFill>
                <a:effectLst/>
                <a:latin typeface="+mn-lt"/>
                <a:ea typeface="+mn-ea"/>
                <a:cs typeface="+mn-cs"/>
              </a:rPr>
              <a:t>■ When the holder/owner of the account is terminated or the account is not used for a period of 30 days, the account is locked.</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25</a:t>
            </a:fld>
            <a:endParaRPr lang="es-ES"/>
          </a:p>
        </p:txBody>
      </p:sp>
    </p:spTree>
    <p:extLst>
      <p:ext uri="{BB962C8B-B14F-4D97-AF65-F5344CB8AC3E}">
        <p14:creationId xmlns:p14="http://schemas.microsoft.com/office/powerpoint/2010/main" val="3518307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New users must have their application form approved by their manager and database manager; then the form can be submitted to the database administration group.</a:t>
            </a:r>
          </a:p>
          <a:p>
            <a:r>
              <a:rPr lang="en-US" sz="1200" b="0" i="0" kern="1200" dirty="0">
                <a:solidFill>
                  <a:schemeClr val="tx1"/>
                </a:solidFill>
                <a:effectLst/>
                <a:latin typeface="+mn-lt"/>
                <a:ea typeface="+mn-ea"/>
                <a:cs typeface="+mn-cs"/>
              </a:rPr>
              <a:t>■ The application form must describe the role and purpose of the user account.</a:t>
            </a:r>
          </a:p>
          <a:p>
            <a:r>
              <a:rPr lang="en-US" sz="1200" b="0" i="0" kern="1200" dirty="0">
                <a:solidFill>
                  <a:schemeClr val="tx1"/>
                </a:solidFill>
                <a:effectLst/>
                <a:latin typeface="+mn-lt"/>
                <a:ea typeface="+mn-ea"/>
                <a:cs typeface="+mn-cs"/>
              </a:rPr>
              <a:t>■ The application form must be authenticated by the database.</a:t>
            </a:r>
          </a:p>
          <a:p>
            <a:r>
              <a:rPr lang="en-US" sz="1200" b="0" i="0" kern="1200" dirty="0">
                <a:solidFill>
                  <a:schemeClr val="tx1"/>
                </a:solidFill>
                <a:effectLst/>
                <a:latin typeface="+mn-lt"/>
                <a:ea typeface="+mn-ea"/>
                <a:cs typeface="+mn-cs"/>
              </a:rPr>
              <a:t>■ The first time the user logs on, the user must be prompted to enter a new password.</a:t>
            </a:r>
          </a:p>
          <a:p>
            <a:r>
              <a:rPr lang="en-US" sz="1200" b="0" i="0" kern="1200" dirty="0">
                <a:solidFill>
                  <a:schemeClr val="tx1"/>
                </a:solidFill>
                <a:effectLst/>
                <a:latin typeface="+mn-lt"/>
                <a:ea typeface="+mn-ea"/>
                <a:cs typeface="+mn-cs"/>
              </a:rPr>
              <a:t>■ Storage for all users is assigned to USERS tablespace unless specified otherwise.</a:t>
            </a:r>
          </a:p>
          <a:p>
            <a:r>
              <a:rPr lang="en-US" sz="1200" b="0" i="0" kern="1200" dirty="0">
                <a:solidFill>
                  <a:schemeClr val="tx1"/>
                </a:solidFill>
                <a:effectLst/>
                <a:latin typeface="+mn-lt"/>
                <a:ea typeface="+mn-ea"/>
                <a:cs typeface="+mn-cs"/>
              </a:rPr>
              <a:t>■ All users must be assigned to the TEMP tablespace unless specified otherwise.</a:t>
            </a:r>
          </a:p>
          <a:p>
            <a:r>
              <a:rPr lang="en-US" sz="1200" b="0" i="0" kern="1200" dirty="0">
                <a:solidFill>
                  <a:schemeClr val="tx1"/>
                </a:solidFill>
                <a:effectLst/>
                <a:latin typeface="+mn-lt"/>
                <a:ea typeface="+mn-ea"/>
                <a:cs typeface="+mn-cs"/>
              </a:rPr>
              <a:t>■ The storage quota is 25 MB.</a:t>
            </a:r>
          </a:p>
          <a:p>
            <a:r>
              <a:rPr lang="en-US" sz="1200" b="0" i="0" kern="1200" dirty="0">
                <a:solidFill>
                  <a:schemeClr val="tx1"/>
                </a:solidFill>
                <a:effectLst/>
                <a:latin typeface="+mn-lt"/>
                <a:ea typeface="+mn-ea"/>
                <a:cs typeface="+mn-cs"/>
              </a:rPr>
              <a:t>■ If the new account is not used immediately, the account is locked within three days from the time the account was established.</a:t>
            </a:r>
          </a:p>
          <a:p>
            <a:r>
              <a:rPr lang="en-US" sz="1200" b="0" i="0" kern="1200" dirty="0">
                <a:solidFill>
                  <a:schemeClr val="tx1"/>
                </a:solidFill>
                <a:effectLst/>
                <a:latin typeface="+mn-lt"/>
                <a:ea typeface="+mn-ea"/>
                <a:cs typeface="+mn-cs"/>
              </a:rPr>
              <a:t>■ When the holder/owner of the account is terminated or the account is not used for a period of 30 days, the account is locked.</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26</a:t>
            </a:fld>
            <a:endParaRPr lang="es-ES"/>
          </a:p>
        </p:txBody>
      </p:sp>
    </p:spTree>
    <p:extLst>
      <p:ext uri="{BB962C8B-B14F-4D97-AF65-F5344CB8AC3E}">
        <p14:creationId xmlns:p14="http://schemas.microsoft.com/office/powerpoint/2010/main" val="3203991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New users must have their application form approved by their manager and database manager; then the form can be submitted to the database administration group.</a:t>
            </a:r>
          </a:p>
          <a:p>
            <a:r>
              <a:rPr lang="en-US" sz="1200" b="0" i="0" kern="1200" dirty="0">
                <a:solidFill>
                  <a:schemeClr val="tx1"/>
                </a:solidFill>
                <a:effectLst/>
                <a:latin typeface="+mn-lt"/>
                <a:ea typeface="+mn-ea"/>
                <a:cs typeface="+mn-cs"/>
              </a:rPr>
              <a:t>■ The application form must describe the role and purpose of the user account.</a:t>
            </a:r>
          </a:p>
          <a:p>
            <a:r>
              <a:rPr lang="en-US" sz="1200" b="0" i="0" kern="1200" dirty="0">
                <a:solidFill>
                  <a:schemeClr val="tx1"/>
                </a:solidFill>
                <a:effectLst/>
                <a:latin typeface="+mn-lt"/>
                <a:ea typeface="+mn-ea"/>
                <a:cs typeface="+mn-cs"/>
              </a:rPr>
              <a:t>■ The application form must be authenticated by the database.</a:t>
            </a:r>
          </a:p>
          <a:p>
            <a:r>
              <a:rPr lang="en-US" sz="1200" b="0" i="0" kern="1200" dirty="0">
                <a:solidFill>
                  <a:schemeClr val="tx1"/>
                </a:solidFill>
                <a:effectLst/>
                <a:latin typeface="+mn-lt"/>
                <a:ea typeface="+mn-ea"/>
                <a:cs typeface="+mn-cs"/>
              </a:rPr>
              <a:t>■ The first time the user logs on, the user must be prompted to enter a new password.</a:t>
            </a:r>
          </a:p>
          <a:p>
            <a:r>
              <a:rPr lang="en-US" sz="1200" b="0" i="0" kern="1200" dirty="0">
                <a:solidFill>
                  <a:schemeClr val="tx1"/>
                </a:solidFill>
                <a:effectLst/>
                <a:latin typeface="+mn-lt"/>
                <a:ea typeface="+mn-ea"/>
                <a:cs typeface="+mn-cs"/>
              </a:rPr>
              <a:t>■ Storage for all users is assigned to USERS tablespace unless specified otherwise.</a:t>
            </a:r>
          </a:p>
          <a:p>
            <a:r>
              <a:rPr lang="en-US" sz="1200" b="0" i="0" kern="1200" dirty="0">
                <a:solidFill>
                  <a:schemeClr val="tx1"/>
                </a:solidFill>
                <a:effectLst/>
                <a:latin typeface="+mn-lt"/>
                <a:ea typeface="+mn-ea"/>
                <a:cs typeface="+mn-cs"/>
              </a:rPr>
              <a:t>■ All users must be assigned to the TEMP tablespace unless specified otherwise.</a:t>
            </a:r>
          </a:p>
          <a:p>
            <a:r>
              <a:rPr lang="en-US" sz="1200" b="0" i="0" kern="1200" dirty="0">
                <a:solidFill>
                  <a:schemeClr val="tx1"/>
                </a:solidFill>
                <a:effectLst/>
                <a:latin typeface="+mn-lt"/>
                <a:ea typeface="+mn-ea"/>
                <a:cs typeface="+mn-cs"/>
              </a:rPr>
              <a:t>■ The storage quota is 25 MB.</a:t>
            </a:r>
          </a:p>
          <a:p>
            <a:r>
              <a:rPr lang="en-US" sz="1200" b="0" i="0" kern="1200" dirty="0">
                <a:solidFill>
                  <a:schemeClr val="tx1"/>
                </a:solidFill>
                <a:effectLst/>
                <a:latin typeface="+mn-lt"/>
                <a:ea typeface="+mn-ea"/>
                <a:cs typeface="+mn-cs"/>
              </a:rPr>
              <a:t>■ If the new account is not used immediately, the account is locked within three days from the time the account was established.</a:t>
            </a:r>
          </a:p>
          <a:p>
            <a:r>
              <a:rPr lang="en-US" sz="1200" b="0" i="0" kern="1200" dirty="0">
                <a:solidFill>
                  <a:schemeClr val="tx1"/>
                </a:solidFill>
                <a:effectLst/>
                <a:latin typeface="+mn-lt"/>
                <a:ea typeface="+mn-ea"/>
                <a:cs typeface="+mn-cs"/>
              </a:rPr>
              <a:t>■ When the holder/owner of the account is terminated or the account is not used for a period of 30 days, the account is locked.</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27</a:t>
            </a:fld>
            <a:endParaRPr lang="es-ES"/>
          </a:p>
        </p:txBody>
      </p:sp>
    </p:spTree>
    <p:extLst>
      <p:ext uri="{BB962C8B-B14F-4D97-AF65-F5344CB8AC3E}">
        <p14:creationId xmlns:p14="http://schemas.microsoft.com/office/powerpoint/2010/main" val="51947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New users must have their application form approved by their manager and database manager; then the form can be submitted to the database administration group.</a:t>
            </a:r>
          </a:p>
          <a:p>
            <a:r>
              <a:rPr lang="en-US" sz="1200" b="0" i="0" kern="1200" dirty="0">
                <a:solidFill>
                  <a:schemeClr val="tx1"/>
                </a:solidFill>
                <a:effectLst/>
                <a:latin typeface="+mn-lt"/>
                <a:ea typeface="+mn-ea"/>
                <a:cs typeface="+mn-cs"/>
              </a:rPr>
              <a:t>■ The application form must describe the role and purpose of the user account.</a:t>
            </a:r>
          </a:p>
          <a:p>
            <a:r>
              <a:rPr lang="en-US" sz="1200" b="0" i="0" kern="1200" dirty="0">
                <a:solidFill>
                  <a:schemeClr val="tx1"/>
                </a:solidFill>
                <a:effectLst/>
                <a:latin typeface="+mn-lt"/>
                <a:ea typeface="+mn-ea"/>
                <a:cs typeface="+mn-cs"/>
              </a:rPr>
              <a:t>■ The application form must be authenticated by the database.</a:t>
            </a:r>
          </a:p>
          <a:p>
            <a:r>
              <a:rPr lang="en-US" sz="1200" b="0" i="0" kern="1200" dirty="0">
                <a:solidFill>
                  <a:schemeClr val="tx1"/>
                </a:solidFill>
                <a:effectLst/>
                <a:latin typeface="+mn-lt"/>
                <a:ea typeface="+mn-ea"/>
                <a:cs typeface="+mn-cs"/>
              </a:rPr>
              <a:t>■ The first time the user logs on, the user must be prompted to enter a new password.</a:t>
            </a:r>
          </a:p>
          <a:p>
            <a:r>
              <a:rPr lang="en-US" sz="1200" b="0" i="0" kern="1200" dirty="0">
                <a:solidFill>
                  <a:schemeClr val="tx1"/>
                </a:solidFill>
                <a:effectLst/>
                <a:latin typeface="+mn-lt"/>
                <a:ea typeface="+mn-ea"/>
                <a:cs typeface="+mn-cs"/>
              </a:rPr>
              <a:t>■ Storage for all users is assigned to USERS tablespace unless specified otherwise.</a:t>
            </a:r>
          </a:p>
          <a:p>
            <a:r>
              <a:rPr lang="en-US" sz="1200" b="0" i="0" kern="1200" dirty="0">
                <a:solidFill>
                  <a:schemeClr val="tx1"/>
                </a:solidFill>
                <a:effectLst/>
                <a:latin typeface="+mn-lt"/>
                <a:ea typeface="+mn-ea"/>
                <a:cs typeface="+mn-cs"/>
              </a:rPr>
              <a:t>■ All users must be assigned to the TEMP tablespace unless specified otherwise.</a:t>
            </a:r>
          </a:p>
          <a:p>
            <a:r>
              <a:rPr lang="en-US" sz="1200" b="0" i="0" kern="1200" dirty="0">
                <a:solidFill>
                  <a:schemeClr val="tx1"/>
                </a:solidFill>
                <a:effectLst/>
                <a:latin typeface="+mn-lt"/>
                <a:ea typeface="+mn-ea"/>
                <a:cs typeface="+mn-cs"/>
              </a:rPr>
              <a:t>■ The storage quota is 25 MB.</a:t>
            </a:r>
          </a:p>
          <a:p>
            <a:r>
              <a:rPr lang="en-US" sz="1200" b="0" i="0" kern="1200" dirty="0">
                <a:solidFill>
                  <a:schemeClr val="tx1"/>
                </a:solidFill>
                <a:effectLst/>
                <a:latin typeface="+mn-lt"/>
                <a:ea typeface="+mn-ea"/>
                <a:cs typeface="+mn-cs"/>
              </a:rPr>
              <a:t>■ If the new account is not used immediately, the account is locked within three days from the time the account was established.</a:t>
            </a:r>
          </a:p>
          <a:p>
            <a:r>
              <a:rPr lang="en-US" sz="1200" b="0" i="0" kern="1200" dirty="0">
                <a:solidFill>
                  <a:schemeClr val="tx1"/>
                </a:solidFill>
                <a:effectLst/>
                <a:latin typeface="+mn-lt"/>
                <a:ea typeface="+mn-ea"/>
                <a:cs typeface="+mn-cs"/>
              </a:rPr>
              <a:t>■ When the holder/owner of the account is terminated or the account is not used for a period of 30 days, the account is locked.</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28</a:t>
            </a:fld>
            <a:endParaRPr lang="es-ES"/>
          </a:p>
        </p:txBody>
      </p:sp>
    </p:spTree>
    <p:extLst>
      <p:ext uri="{BB962C8B-B14F-4D97-AF65-F5344CB8AC3E}">
        <p14:creationId xmlns:p14="http://schemas.microsoft.com/office/powerpoint/2010/main" val="2704629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New users must have their application form approved by their manager and database manager; then the form can be submitted to the database administration group.</a:t>
            </a:r>
          </a:p>
          <a:p>
            <a:r>
              <a:rPr lang="en-US" sz="1200" b="0" i="0" kern="1200" dirty="0">
                <a:solidFill>
                  <a:schemeClr val="tx1"/>
                </a:solidFill>
                <a:effectLst/>
                <a:latin typeface="+mn-lt"/>
                <a:ea typeface="+mn-ea"/>
                <a:cs typeface="+mn-cs"/>
              </a:rPr>
              <a:t>■ The application form must describe the role and purpose of the user account.</a:t>
            </a:r>
          </a:p>
          <a:p>
            <a:r>
              <a:rPr lang="en-US" sz="1200" b="0" i="0" kern="1200" dirty="0">
                <a:solidFill>
                  <a:schemeClr val="tx1"/>
                </a:solidFill>
                <a:effectLst/>
                <a:latin typeface="+mn-lt"/>
                <a:ea typeface="+mn-ea"/>
                <a:cs typeface="+mn-cs"/>
              </a:rPr>
              <a:t>■ The application form must be authenticated by the database.</a:t>
            </a:r>
          </a:p>
          <a:p>
            <a:r>
              <a:rPr lang="en-US" sz="1200" b="0" i="0" kern="1200" dirty="0">
                <a:solidFill>
                  <a:schemeClr val="tx1"/>
                </a:solidFill>
                <a:effectLst/>
                <a:latin typeface="+mn-lt"/>
                <a:ea typeface="+mn-ea"/>
                <a:cs typeface="+mn-cs"/>
              </a:rPr>
              <a:t>■ The first time the user logs on, the user must be prompted to enter a new password.</a:t>
            </a:r>
          </a:p>
          <a:p>
            <a:r>
              <a:rPr lang="en-US" sz="1200" b="0" i="0" kern="1200" dirty="0">
                <a:solidFill>
                  <a:schemeClr val="tx1"/>
                </a:solidFill>
                <a:effectLst/>
                <a:latin typeface="+mn-lt"/>
                <a:ea typeface="+mn-ea"/>
                <a:cs typeface="+mn-cs"/>
              </a:rPr>
              <a:t>■ Storage for all users is assigned to USERS tablespace unless specified otherwise.</a:t>
            </a:r>
          </a:p>
          <a:p>
            <a:r>
              <a:rPr lang="en-US" sz="1200" b="0" i="0" kern="1200" dirty="0">
                <a:solidFill>
                  <a:schemeClr val="tx1"/>
                </a:solidFill>
                <a:effectLst/>
                <a:latin typeface="+mn-lt"/>
                <a:ea typeface="+mn-ea"/>
                <a:cs typeface="+mn-cs"/>
              </a:rPr>
              <a:t>■ All users must be assigned to the TEMP tablespace unless specified otherwise.</a:t>
            </a:r>
          </a:p>
          <a:p>
            <a:r>
              <a:rPr lang="en-US" sz="1200" b="0" i="0" kern="1200" dirty="0">
                <a:solidFill>
                  <a:schemeClr val="tx1"/>
                </a:solidFill>
                <a:effectLst/>
                <a:latin typeface="+mn-lt"/>
                <a:ea typeface="+mn-ea"/>
                <a:cs typeface="+mn-cs"/>
              </a:rPr>
              <a:t>■ The storage quota is 25 MB.</a:t>
            </a:r>
          </a:p>
          <a:p>
            <a:r>
              <a:rPr lang="en-US" sz="1200" b="0" i="0" kern="1200" dirty="0">
                <a:solidFill>
                  <a:schemeClr val="tx1"/>
                </a:solidFill>
                <a:effectLst/>
                <a:latin typeface="+mn-lt"/>
                <a:ea typeface="+mn-ea"/>
                <a:cs typeface="+mn-cs"/>
              </a:rPr>
              <a:t>■ If the new account is not used immediately, the account is locked within three days from the time the account was established.</a:t>
            </a:r>
          </a:p>
          <a:p>
            <a:r>
              <a:rPr lang="en-US" sz="1200" b="0" i="0" kern="1200" dirty="0">
                <a:solidFill>
                  <a:schemeClr val="tx1"/>
                </a:solidFill>
                <a:effectLst/>
                <a:latin typeface="+mn-lt"/>
                <a:ea typeface="+mn-ea"/>
                <a:cs typeface="+mn-cs"/>
              </a:rPr>
              <a:t>■ When the holder/owner of the account is terminated or the account is not used for a period of 30 days, the account is locked.</a:t>
            </a:r>
          </a:p>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29</a:t>
            </a:fld>
            <a:endParaRPr lang="es-ES"/>
          </a:p>
        </p:txBody>
      </p:sp>
    </p:spTree>
    <p:extLst>
      <p:ext uri="{BB962C8B-B14F-4D97-AF65-F5344CB8AC3E}">
        <p14:creationId xmlns:p14="http://schemas.microsoft.com/office/powerpoint/2010/main" val="2273264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30</a:t>
            </a:fld>
            <a:endParaRPr lang="es-ES"/>
          </a:p>
        </p:txBody>
      </p:sp>
    </p:spTree>
    <p:extLst>
      <p:ext uri="{BB962C8B-B14F-4D97-AF65-F5344CB8AC3E}">
        <p14:creationId xmlns:p14="http://schemas.microsoft.com/office/powerpoint/2010/main" val="223606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31</a:t>
            </a:fld>
            <a:endParaRPr lang="es-ES"/>
          </a:p>
        </p:txBody>
      </p:sp>
    </p:spTree>
    <p:extLst>
      <p:ext uri="{BB962C8B-B14F-4D97-AF65-F5344CB8AC3E}">
        <p14:creationId xmlns:p14="http://schemas.microsoft.com/office/powerpoint/2010/main" val="3071619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32</a:t>
            </a:fld>
            <a:endParaRPr lang="es-ES"/>
          </a:p>
        </p:txBody>
      </p:sp>
    </p:spTree>
    <p:extLst>
      <p:ext uri="{BB962C8B-B14F-4D97-AF65-F5344CB8AC3E}">
        <p14:creationId xmlns:p14="http://schemas.microsoft.com/office/powerpoint/2010/main" val="1325034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33</a:t>
            </a:fld>
            <a:endParaRPr lang="es-ES"/>
          </a:p>
        </p:txBody>
      </p:sp>
    </p:spTree>
    <p:extLst>
      <p:ext uri="{BB962C8B-B14F-4D97-AF65-F5344CB8AC3E}">
        <p14:creationId xmlns:p14="http://schemas.microsoft.com/office/powerpoint/2010/main" val="170854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34</a:t>
            </a:fld>
            <a:endParaRPr lang="es-ES"/>
          </a:p>
        </p:txBody>
      </p:sp>
    </p:spTree>
    <p:extLst>
      <p:ext uri="{BB962C8B-B14F-4D97-AF65-F5344CB8AC3E}">
        <p14:creationId xmlns:p14="http://schemas.microsoft.com/office/powerpoint/2010/main" val="90839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8</a:t>
            </a:fld>
            <a:endParaRPr lang="es-ES"/>
          </a:p>
        </p:txBody>
      </p:sp>
    </p:spTree>
    <p:extLst>
      <p:ext uri="{BB962C8B-B14F-4D97-AF65-F5344CB8AC3E}">
        <p14:creationId xmlns:p14="http://schemas.microsoft.com/office/powerpoint/2010/main" val="2492885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35</a:t>
            </a:fld>
            <a:endParaRPr lang="es-ES"/>
          </a:p>
        </p:txBody>
      </p:sp>
    </p:spTree>
    <p:extLst>
      <p:ext uri="{BB962C8B-B14F-4D97-AF65-F5344CB8AC3E}">
        <p14:creationId xmlns:p14="http://schemas.microsoft.com/office/powerpoint/2010/main" val="1430010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36</a:t>
            </a:fld>
            <a:endParaRPr lang="es-ES"/>
          </a:p>
        </p:txBody>
      </p:sp>
    </p:spTree>
    <p:extLst>
      <p:ext uri="{BB962C8B-B14F-4D97-AF65-F5344CB8AC3E}">
        <p14:creationId xmlns:p14="http://schemas.microsoft.com/office/powerpoint/2010/main" val="1376712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37</a:t>
            </a:fld>
            <a:endParaRPr lang="es-ES"/>
          </a:p>
        </p:txBody>
      </p:sp>
    </p:spTree>
    <p:extLst>
      <p:ext uri="{BB962C8B-B14F-4D97-AF65-F5344CB8AC3E}">
        <p14:creationId xmlns:p14="http://schemas.microsoft.com/office/powerpoint/2010/main" val="1521665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38</a:t>
            </a:fld>
            <a:endParaRPr lang="es-ES"/>
          </a:p>
        </p:txBody>
      </p:sp>
    </p:spTree>
    <p:extLst>
      <p:ext uri="{BB962C8B-B14F-4D97-AF65-F5344CB8AC3E}">
        <p14:creationId xmlns:p14="http://schemas.microsoft.com/office/powerpoint/2010/main" val="1631657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39</a:t>
            </a:fld>
            <a:endParaRPr lang="es-ES"/>
          </a:p>
        </p:txBody>
      </p:sp>
    </p:spTree>
    <p:extLst>
      <p:ext uri="{BB962C8B-B14F-4D97-AF65-F5344CB8AC3E}">
        <p14:creationId xmlns:p14="http://schemas.microsoft.com/office/powerpoint/2010/main" val="2789656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40</a:t>
            </a:fld>
            <a:endParaRPr lang="es-ES"/>
          </a:p>
        </p:txBody>
      </p:sp>
    </p:spTree>
    <p:extLst>
      <p:ext uri="{BB962C8B-B14F-4D97-AF65-F5344CB8AC3E}">
        <p14:creationId xmlns:p14="http://schemas.microsoft.com/office/powerpoint/2010/main" val="3695164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41</a:t>
            </a:fld>
            <a:endParaRPr lang="es-ES"/>
          </a:p>
        </p:txBody>
      </p:sp>
    </p:spTree>
    <p:extLst>
      <p:ext uri="{BB962C8B-B14F-4D97-AF65-F5344CB8AC3E}">
        <p14:creationId xmlns:p14="http://schemas.microsoft.com/office/powerpoint/2010/main" val="1144786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42</a:t>
            </a:fld>
            <a:endParaRPr lang="es-ES"/>
          </a:p>
        </p:txBody>
      </p:sp>
    </p:spTree>
    <p:extLst>
      <p:ext uri="{BB962C8B-B14F-4D97-AF65-F5344CB8AC3E}">
        <p14:creationId xmlns:p14="http://schemas.microsoft.com/office/powerpoint/2010/main" val="648451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43</a:t>
            </a:fld>
            <a:endParaRPr lang="es-ES"/>
          </a:p>
        </p:txBody>
      </p:sp>
    </p:spTree>
    <p:extLst>
      <p:ext uri="{BB962C8B-B14F-4D97-AF65-F5344CB8AC3E}">
        <p14:creationId xmlns:p14="http://schemas.microsoft.com/office/powerpoint/2010/main" val="585489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44</a:t>
            </a:fld>
            <a:endParaRPr lang="es-ES"/>
          </a:p>
        </p:txBody>
      </p:sp>
    </p:spTree>
    <p:extLst>
      <p:ext uri="{BB962C8B-B14F-4D97-AF65-F5344CB8AC3E}">
        <p14:creationId xmlns:p14="http://schemas.microsoft.com/office/powerpoint/2010/main" val="267990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9</a:t>
            </a:fld>
            <a:endParaRPr lang="es-ES"/>
          </a:p>
        </p:txBody>
      </p:sp>
    </p:spTree>
    <p:extLst>
      <p:ext uri="{BB962C8B-B14F-4D97-AF65-F5344CB8AC3E}">
        <p14:creationId xmlns:p14="http://schemas.microsoft.com/office/powerpoint/2010/main" val="111607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45</a:t>
            </a:fld>
            <a:endParaRPr lang="es-ES"/>
          </a:p>
        </p:txBody>
      </p:sp>
    </p:spTree>
    <p:extLst>
      <p:ext uri="{BB962C8B-B14F-4D97-AF65-F5344CB8AC3E}">
        <p14:creationId xmlns:p14="http://schemas.microsoft.com/office/powerpoint/2010/main" val="4039055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46</a:t>
            </a:fld>
            <a:endParaRPr lang="es-ES"/>
          </a:p>
        </p:txBody>
      </p:sp>
    </p:spTree>
    <p:extLst>
      <p:ext uri="{BB962C8B-B14F-4D97-AF65-F5344CB8AC3E}">
        <p14:creationId xmlns:p14="http://schemas.microsoft.com/office/powerpoint/2010/main" val="71125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47</a:t>
            </a:fld>
            <a:endParaRPr lang="es-ES"/>
          </a:p>
        </p:txBody>
      </p:sp>
    </p:spTree>
    <p:extLst>
      <p:ext uri="{BB962C8B-B14F-4D97-AF65-F5344CB8AC3E}">
        <p14:creationId xmlns:p14="http://schemas.microsoft.com/office/powerpoint/2010/main" val="1314617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48</a:t>
            </a:fld>
            <a:endParaRPr lang="es-ES"/>
          </a:p>
        </p:txBody>
      </p:sp>
    </p:spTree>
    <p:extLst>
      <p:ext uri="{BB962C8B-B14F-4D97-AF65-F5344CB8AC3E}">
        <p14:creationId xmlns:p14="http://schemas.microsoft.com/office/powerpoint/2010/main" val="3996172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49</a:t>
            </a:fld>
            <a:endParaRPr lang="es-ES"/>
          </a:p>
        </p:txBody>
      </p:sp>
    </p:spTree>
    <p:extLst>
      <p:ext uri="{BB962C8B-B14F-4D97-AF65-F5344CB8AC3E}">
        <p14:creationId xmlns:p14="http://schemas.microsoft.com/office/powerpoint/2010/main" val="36274648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50</a:t>
            </a:fld>
            <a:endParaRPr lang="es-ES"/>
          </a:p>
        </p:txBody>
      </p:sp>
    </p:spTree>
    <p:extLst>
      <p:ext uri="{BB962C8B-B14F-4D97-AF65-F5344CB8AC3E}">
        <p14:creationId xmlns:p14="http://schemas.microsoft.com/office/powerpoint/2010/main" val="3782831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51</a:t>
            </a:fld>
            <a:endParaRPr lang="es-ES"/>
          </a:p>
        </p:txBody>
      </p:sp>
    </p:spTree>
    <p:extLst>
      <p:ext uri="{BB962C8B-B14F-4D97-AF65-F5344CB8AC3E}">
        <p14:creationId xmlns:p14="http://schemas.microsoft.com/office/powerpoint/2010/main" val="51847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52</a:t>
            </a:fld>
            <a:endParaRPr lang="es-ES"/>
          </a:p>
        </p:txBody>
      </p:sp>
    </p:spTree>
    <p:extLst>
      <p:ext uri="{BB962C8B-B14F-4D97-AF65-F5344CB8AC3E}">
        <p14:creationId xmlns:p14="http://schemas.microsoft.com/office/powerpoint/2010/main" val="2485770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53</a:t>
            </a:fld>
            <a:endParaRPr lang="es-ES"/>
          </a:p>
        </p:txBody>
      </p:sp>
    </p:spTree>
    <p:extLst>
      <p:ext uri="{BB962C8B-B14F-4D97-AF65-F5344CB8AC3E}">
        <p14:creationId xmlns:p14="http://schemas.microsoft.com/office/powerpoint/2010/main" val="3164657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54</a:t>
            </a:fld>
            <a:endParaRPr lang="es-ES"/>
          </a:p>
        </p:txBody>
      </p:sp>
    </p:spTree>
    <p:extLst>
      <p:ext uri="{BB962C8B-B14F-4D97-AF65-F5344CB8AC3E}">
        <p14:creationId xmlns:p14="http://schemas.microsoft.com/office/powerpoint/2010/main" val="347982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10</a:t>
            </a:fld>
            <a:endParaRPr lang="es-ES"/>
          </a:p>
        </p:txBody>
      </p:sp>
    </p:spTree>
    <p:extLst>
      <p:ext uri="{BB962C8B-B14F-4D97-AF65-F5344CB8AC3E}">
        <p14:creationId xmlns:p14="http://schemas.microsoft.com/office/powerpoint/2010/main" val="431919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55</a:t>
            </a:fld>
            <a:endParaRPr lang="es-ES"/>
          </a:p>
        </p:txBody>
      </p:sp>
    </p:spTree>
    <p:extLst>
      <p:ext uri="{BB962C8B-B14F-4D97-AF65-F5344CB8AC3E}">
        <p14:creationId xmlns:p14="http://schemas.microsoft.com/office/powerpoint/2010/main" val="4234643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56</a:t>
            </a:fld>
            <a:endParaRPr lang="es-ES"/>
          </a:p>
        </p:txBody>
      </p:sp>
    </p:spTree>
    <p:extLst>
      <p:ext uri="{BB962C8B-B14F-4D97-AF65-F5344CB8AC3E}">
        <p14:creationId xmlns:p14="http://schemas.microsoft.com/office/powerpoint/2010/main" val="1115297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57</a:t>
            </a:fld>
            <a:endParaRPr lang="es-ES"/>
          </a:p>
        </p:txBody>
      </p:sp>
    </p:spTree>
    <p:extLst>
      <p:ext uri="{BB962C8B-B14F-4D97-AF65-F5344CB8AC3E}">
        <p14:creationId xmlns:p14="http://schemas.microsoft.com/office/powerpoint/2010/main" val="3754962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58</a:t>
            </a:fld>
            <a:endParaRPr lang="es-ES"/>
          </a:p>
        </p:txBody>
      </p:sp>
    </p:spTree>
    <p:extLst>
      <p:ext uri="{BB962C8B-B14F-4D97-AF65-F5344CB8AC3E}">
        <p14:creationId xmlns:p14="http://schemas.microsoft.com/office/powerpoint/2010/main" val="1080990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59</a:t>
            </a:fld>
            <a:endParaRPr lang="es-ES"/>
          </a:p>
        </p:txBody>
      </p:sp>
    </p:spTree>
    <p:extLst>
      <p:ext uri="{BB962C8B-B14F-4D97-AF65-F5344CB8AC3E}">
        <p14:creationId xmlns:p14="http://schemas.microsoft.com/office/powerpoint/2010/main" val="42390346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60</a:t>
            </a:fld>
            <a:endParaRPr lang="es-ES"/>
          </a:p>
        </p:txBody>
      </p:sp>
    </p:spTree>
    <p:extLst>
      <p:ext uri="{BB962C8B-B14F-4D97-AF65-F5344CB8AC3E}">
        <p14:creationId xmlns:p14="http://schemas.microsoft.com/office/powerpoint/2010/main" val="3699770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11</a:t>
            </a:fld>
            <a:endParaRPr lang="es-ES"/>
          </a:p>
        </p:txBody>
      </p:sp>
    </p:spTree>
    <p:extLst>
      <p:ext uri="{BB962C8B-B14F-4D97-AF65-F5344CB8AC3E}">
        <p14:creationId xmlns:p14="http://schemas.microsoft.com/office/powerpoint/2010/main" val="69515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12</a:t>
            </a:fld>
            <a:endParaRPr lang="es-ES"/>
          </a:p>
        </p:txBody>
      </p:sp>
    </p:spTree>
    <p:extLst>
      <p:ext uri="{BB962C8B-B14F-4D97-AF65-F5344CB8AC3E}">
        <p14:creationId xmlns:p14="http://schemas.microsoft.com/office/powerpoint/2010/main" val="163367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13</a:t>
            </a:fld>
            <a:endParaRPr lang="es-ES"/>
          </a:p>
        </p:txBody>
      </p:sp>
    </p:spTree>
    <p:extLst>
      <p:ext uri="{BB962C8B-B14F-4D97-AF65-F5344CB8AC3E}">
        <p14:creationId xmlns:p14="http://schemas.microsoft.com/office/powerpoint/2010/main" val="3640997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ED6EDB5-A1F8-4937-82BF-DF8B23A498A4}" type="slidenum">
              <a:rPr lang="es-ES" smtClean="0"/>
              <a:t>14</a:t>
            </a:fld>
            <a:endParaRPr lang="es-ES"/>
          </a:p>
        </p:txBody>
      </p:sp>
    </p:spTree>
    <p:extLst>
      <p:ext uri="{BB962C8B-B14F-4D97-AF65-F5344CB8AC3E}">
        <p14:creationId xmlns:p14="http://schemas.microsoft.com/office/powerpoint/2010/main" val="4132598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96531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28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62346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289049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862430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853876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719509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A6F75B3-24D3-41A6-83E4-A83039358631}" type="datetimeFigureOut">
              <a:rPr lang="es-ES" smtClean="0"/>
              <a:t>07/09/2017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42112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748022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A6F75B3-24D3-41A6-83E4-A83039358631}" type="datetimeFigureOut">
              <a:rPr lang="es-ES" smtClean="0"/>
              <a:t>07/09/2017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52831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02121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056356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34773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819299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09463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29084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209452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88585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767875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2268670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57130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07/09/2017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0704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0718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A6F75B3-24D3-41A6-83E4-A83039358631}" type="datetimeFigureOut">
              <a:rPr lang="es-ES" smtClean="0"/>
              <a:t>07/09/2017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3308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F75B3-24D3-41A6-83E4-A83039358631}" type="datetimeFigureOut">
              <a:rPr lang="es-ES" smtClean="0"/>
              <a:t>07/09/2017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5670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07/09/2017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2771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908770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07/09/2017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3906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A6F75B3-24D3-41A6-83E4-A83039358631}" type="datetimeFigureOut">
              <a:rPr lang="es-ES" smtClean="0"/>
              <a:t>07/09/2017</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40704936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A6F75B3-24D3-41A6-83E4-A83039358631}" type="datetimeFigureOut">
              <a:rPr lang="es-ES" smtClean="0"/>
              <a:t>07/09/2017</a:t>
            </a:fld>
            <a:endParaRPr lang="es-E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E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259560413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oracle.com/cd/B19306_01/server.102/b14200/statements_8003.htm"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dev.mysql.com/doc/refman/5.7/en/create-user.html"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www.mysql.com/products/enterprise/security.html"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administracion de usuarios">
            <a:extLst>
              <a:ext uri="{FF2B5EF4-FFF2-40B4-BE49-F238E27FC236}">
                <a16:creationId xmlns:a16="http://schemas.microsoft.com/office/drawing/2014/main" id="{FD21926F-414A-4026-B626-B1AE158FC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960" y="1131216"/>
            <a:ext cx="4761400" cy="476140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B182F04-095C-4A12-AB57-56E37D033D61}"/>
              </a:ext>
            </a:extLst>
          </p:cNvPr>
          <p:cNvSpPr>
            <a:spLocks noGrp="1"/>
          </p:cNvSpPr>
          <p:nvPr>
            <p:ph type="ctrTitle"/>
          </p:nvPr>
        </p:nvSpPr>
        <p:spPr>
          <a:xfrm>
            <a:off x="579615" y="516844"/>
            <a:ext cx="5409838" cy="3131913"/>
          </a:xfrm>
        </p:spPr>
        <p:txBody>
          <a:bodyPr>
            <a:normAutofit/>
          </a:bodyPr>
          <a:lstStyle/>
          <a:p>
            <a:r>
              <a:rPr lang="es-ES" sz="5400" dirty="0"/>
              <a:t>Administración de Usuarios</a:t>
            </a:r>
          </a:p>
        </p:txBody>
      </p:sp>
      <p:sp>
        <p:nvSpPr>
          <p:cNvPr id="3" name="Subtítulo 2">
            <a:extLst>
              <a:ext uri="{FF2B5EF4-FFF2-40B4-BE49-F238E27FC236}">
                <a16:creationId xmlns:a16="http://schemas.microsoft.com/office/drawing/2014/main" id="{610B3D5C-C9E8-4013-B741-2923FF4B4B5D}"/>
              </a:ext>
            </a:extLst>
          </p:cNvPr>
          <p:cNvSpPr>
            <a:spLocks noGrp="1"/>
          </p:cNvSpPr>
          <p:nvPr>
            <p:ph type="subTitle" idx="1"/>
          </p:nvPr>
        </p:nvSpPr>
        <p:spPr>
          <a:xfrm>
            <a:off x="960120" y="4165600"/>
            <a:ext cx="4648828" cy="1727016"/>
          </a:xfrm>
        </p:spPr>
        <p:txBody>
          <a:bodyPr>
            <a:normAutofit/>
          </a:bodyPr>
          <a:lstStyle/>
          <a:p>
            <a:pPr>
              <a:lnSpc>
                <a:spcPct val="110000"/>
              </a:lnSpc>
            </a:pPr>
            <a:r>
              <a:rPr lang="es-ES" dirty="0" err="1">
                <a:effectLst>
                  <a:outerShdw blurRad="38100" dist="38100" dir="2700000" algn="tl">
                    <a:srgbClr val="000000">
                      <a:alpha val="43137"/>
                    </a:srgbClr>
                  </a:outerShdw>
                </a:effectLst>
              </a:rPr>
              <a:t>Jhon</a:t>
            </a:r>
            <a:r>
              <a:rPr lang="es-ES" dirty="0">
                <a:effectLst>
                  <a:outerShdw blurRad="38100" dist="38100" dir="2700000" algn="tl">
                    <a:srgbClr val="000000">
                      <a:alpha val="43137"/>
                    </a:srgbClr>
                  </a:outerShdw>
                </a:effectLst>
              </a:rPr>
              <a:t> Edisson Villarreal Padilla</a:t>
            </a:r>
          </a:p>
          <a:p>
            <a:pPr>
              <a:lnSpc>
                <a:spcPct val="110000"/>
              </a:lnSpc>
            </a:pPr>
            <a:r>
              <a:rPr lang="es-ES" dirty="0">
                <a:effectLst>
                  <a:outerShdw blurRad="38100" dist="38100" dir="2700000" algn="tl">
                    <a:srgbClr val="000000">
                      <a:alpha val="43137"/>
                    </a:srgbClr>
                  </a:outerShdw>
                </a:effectLst>
              </a:rPr>
              <a:t>jhon-villareal@correo.usa.edu.co</a:t>
            </a:r>
          </a:p>
        </p:txBody>
      </p:sp>
    </p:spTree>
    <p:extLst>
      <p:ext uri="{BB962C8B-B14F-4D97-AF65-F5344CB8AC3E}">
        <p14:creationId xmlns:p14="http://schemas.microsoft.com/office/powerpoint/2010/main" val="32003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Autenticación del Sistema Operativo</a:t>
            </a:r>
          </a:p>
        </p:txBody>
      </p:sp>
      <p:pic>
        <p:nvPicPr>
          <p:cNvPr id="7" name="Picture 3" descr="Fig03-03">
            <a:extLst>
              <a:ext uri="{FF2B5EF4-FFF2-40B4-BE49-F238E27FC236}">
                <a16:creationId xmlns:a16="http://schemas.microsoft.com/office/drawing/2014/main" id="{DE28DB51-4D43-4EEC-814D-291C7D9F5D23}"/>
              </a:ext>
            </a:extLst>
          </p:cNvPr>
          <p:cNvPicPr>
            <a:picLocks noGrp="1" noChangeAspect="1" noChangeArrowheads="1"/>
          </p:cNvPicPr>
          <p:nvPr>
            <p:ph sz="quarter" idx="13"/>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971636" y="1842291"/>
            <a:ext cx="4479635" cy="47732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8171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sultado de imagen para creación de usuarios">
            <a:extLst>
              <a:ext uri="{FF2B5EF4-FFF2-40B4-BE49-F238E27FC236}">
                <a16:creationId xmlns:a16="http://schemas.microsoft.com/office/drawing/2014/main" id="{F5B79F83-A66C-4B16-8EBC-8C09284AF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1445" y="1936627"/>
            <a:ext cx="3427091" cy="299366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40831"/>
            <a:ext cx="6564205" cy="1573863"/>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913774" y="2367092"/>
            <a:ext cx="6564207" cy="3881309"/>
          </a:xfrm>
        </p:spPr>
        <p:txBody>
          <a:bodyPr>
            <a:normAutofit/>
          </a:bodyPr>
          <a:lstStyle/>
          <a:p>
            <a:pPr marL="0" indent="0">
              <a:buNone/>
            </a:pPr>
            <a:r>
              <a:rPr lang="es-ES" sz="2400" cap="none" dirty="0"/>
              <a:t>Es una de las tareas principales al momento de administrar base de datos, por lo cual debe estar:</a:t>
            </a:r>
          </a:p>
          <a:p>
            <a:r>
              <a:rPr lang="es-ES" sz="2400" cap="none" dirty="0"/>
              <a:t>Estandarizado</a:t>
            </a:r>
          </a:p>
          <a:p>
            <a:r>
              <a:rPr lang="es-ES" sz="2400" cap="none" dirty="0"/>
              <a:t>Documentado</a:t>
            </a:r>
          </a:p>
          <a:p>
            <a:r>
              <a:rPr lang="es-ES" sz="2400" cap="none" dirty="0"/>
              <a:t>Administrado de forma segura</a:t>
            </a:r>
          </a:p>
          <a:p>
            <a:endParaRPr lang="es-ES" dirty="0"/>
          </a:p>
        </p:txBody>
      </p:sp>
    </p:spTree>
    <p:extLst>
      <p:ext uri="{BB962C8B-B14F-4D97-AF65-F5344CB8AC3E}">
        <p14:creationId xmlns:p14="http://schemas.microsoft.com/office/powerpoint/2010/main" val="203440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n relacionada">
            <a:extLst>
              <a:ext uri="{FF2B5EF4-FFF2-40B4-BE49-F238E27FC236}">
                <a16:creationId xmlns:a16="http://schemas.microsoft.com/office/drawing/2014/main" id="{298F779D-E811-47D5-90DB-04D3F6207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62" r="25222"/>
          <a:stretch/>
        </p:blipFill>
        <p:spPr bwMode="auto">
          <a:xfrm>
            <a:off x="8121445" y="10"/>
            <a:ext cx="407055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6672886" cy="1596177"/>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913774" y="2367092"/>
            <a:ext cx="6672887" cy="3424107"/>
          </a:xfrm>
        </p:spPr>
        <p:txBody>
          <a:bodyPr>
            <a:normAutofit/>
          </a:bodyPr>
          <a:lstStyle/>
          <a:p>
            <a:pPr marL="0" indent="0" algn="just">
              <a:lnSpc>
                <a:spcPct val="110000"/>
              </a:lnSpc>
              <a:buNone/>
            </a:pPr>
            <a:r>
              <a:rPr lang="es-ES" sz="1900" dirty="0"/>
              <a:t>U</a:t>
            </a:r>
            <a:r>
              <a:rPr lang="es-ES" sz="1900" cap="none" dirty="0"/>
              <a:t>na empresa de telecomunicaciones de tamaño mediano se encontraba en medio de un proyecto grande, largo y crítico, que implicaba una aplicación de base de datos. un equipo de tres </a:t>
            </a:r>
            <a:r>
              <a:rPr lang="es-ES" sz="1900" cap="none" dirty="0" err="1"/>
              <a:t>dbas</a:t>
            </a:r>
            <a:r>
              <a:rPr lang="es-ES" sz="1900" cap="none" dirty="0"/>
              <a:t> gestionaron la base de datos de la aplicación. la parte de desarrollo de la aplicación incluyó un equipo de 30 desarrolladores de tiempo completo y varios contratistas. para simplificar sus tareas, los administradores crearon a los usuarios con una contraseña predeterminada conocida por todos. después de 20 meses, el proyecto fue terminado y comisionado a la producción.</a:t>
            </a:r>
            <a:endParaRPr lang="es-ES" sz="1900" dirty="0"/>
          </a:p>
        </p:txBody>
      </p:sp>
    </p:spTree>
    <p:extLst>
      <p:ext uri="{BB962C8B-B14F-4D97-AF65-F5344CB8AC3E}">
        <p14:creationId xmlns:p14="http://schemas.microsoft.com/office/powerpoint/2010/main" val="2786910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n relacionada">
            <a:extLst>
              <a:ext uri="{FF2B5EF4-FFF2-40B4-BE49-F238E27FC236}">
                <a16:creationId xmlns:a16="http://schemas.microsoft.com/office/drawing/2014/main" id="{0A178BE2-D7FB-45FB-A209-23BAD26790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62" r="25222"/>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465050" y="618517"/>
            <a:ext cx="6672886" cy="1596177"/>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4808350" y="2214694"/>
            <a:ext cx="6672887" cy="3424107"/>
          </a:xfrm>
        </p:spPr>
        <p:txBody>
          <a:bodyPr>
            <a:normAutofit/>
          </a:bodyPr>
          <a:lstStyle/>
          <a:p>
            <a:pPr marL="0" indent="0" algn="just">
              <a:lnSpc>
                <a:spcPct val="110000"/>
              </a:lnSpc>
              <a:buNone/>
            </a:pPr>
            <a:r>
              <a:rPr lang="es-ES" sz="1800" dirty="0"/>
              <a:t>P</a:t>
            </a:r>
            <a:r>
              <a:rPr lang="es-ES" sz="1800" cap="none" dirty="0"/>
              <a:t>oco después, una importante corporación de telecomunicaciones presentó una lucrativa oferta para comprar esta compañía. la oferta fue aceptada de inmediato, y el proceso de transición y transferencia de recursos, activos y toda la logística de otros negocios comenzó. como parte de la transición, se realizó una auditoría completa de todos los activos, cuentas financieras y transacciones, hardware, software y procesos de negocio para verificar que todo cumplía con las políticas corporativas del comprador. para sorpresa del gestor de bases de datos, se descubrió que podría haber un problema con una de las aplicaciones de base de datos.</a:t>
            </a:r>
            <a:endParaRPr lang="es-ES" sz="1800" dirty="0"/>
          </a:p>
        </p:txBody>
      </p:sp>
    </p:spTree>
    <p:extLst>
      <p:ext uri="{BB962C8B-B14F-4D97-AF65-F5344CB8AC3E}">
        <p14:creationId xmlns:p14="http://schemas.microsoft.com/office/powerpoint/2010/main" val="331005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n relacionada">
            <a:extLst>
              <a:ext uri="{FF2B5EF4-FFF2-40B4-BE49-F238E27FC236}">
                <a16:creationId xmlns:a16="http://schemas.microsoft.com/office/drawing/2014/main" id="{4AD4C71D-1C5E-4C17-ABD4-F28B2D0B75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62" r="25222"/>
          <a:stretch/>
        </p:blipFill>
        <p:spPr bwMode="auto">
          <a:xfrm>
            <a:off x="8121445" y="10"/>
            <a:ext cx="407055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6672886" cy="1596177"/>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913774" y="2367092"/>
            <a:ext cx="6672887" cy="3424107"/>
          </a:xfrm>
        </p:spPr>
        <p:txBody>
          <a:bodyPr>
            <a:normAutofit/>
          </a:bodyPr>
          <a:lstStyle/>
          <a:p>
            <a:pPr marL="0" indent="0" algn="just">
              <a:lnSpc>
                <a:spcPct val="110000"/>
              </a:lnSpc>
              <a:buNone/>
            </a:pPr>
            <a:r>
              <a:rPr lang="es-ES" sz="1900" dirty="0"/>
              <a:t>E</a:t>
            </a:r>
            <a:r>
              <a:rPr lang="es-ES" sz="1900" cap="none" dirty="0"/>
              <a:t>l equipo de auditoría redactó una nota rápida sobre una fuga de seguridad de la base de datos que podría poner en peligro el acuerdo de compra y fue enviada a todos los gerentes de todos los niveles de la empresa. el presidente de la empresa convocó una reunión para discutir este asunto y resolverlo. el consenso fue establecer medidas de auditoría de bases de datos para vigilar las actividades sospechosas y continuar con el proceso de transición. si se descubrieran actividades ilegales, éstas serían tratadas inmediatamente evaluando los riesgos y amenazas de seguridad.</a:t>
            </a:r>
            <a:endParaRPr lang="es-ES" sz="1900" dirty="0"/>
          </a:p>
        </p:txBody>
      </p:sp>
    </p:spTree>
    <p:extLst>
      <p:ext uri="{BB962C8B-B14F-4D97-AF65-F5344CB8AC3E}">
        <p14:creationId xmlns:p14="http://schemas.microsoft.com/office/powerpoint/2010/main" val="2067743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n relacionada">
            <a:extLst>
              <a:ext uri="{FF2B5EF4-FFF2-40B4-BE49-F238E27FC236}">
                <a16:creationId xmlns:a16="http://schemas.microsoft.com/office/drawing/2014/main" id="{CBC10305-2431-4442-9B5C-3B54CB136D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62" r="25222"/>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465050" y="618517"/>
            <a:ext cx="6672886" cy="1596177"/>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4465050" y="2214694"/>
            <a:ext cx="6672887" cy="3424107"/>
          </a:xfrm>
        </p:spPr>
        <p:txBody>
          <a:bodyPr>
            <a:normAutofit fontScale="92500" lnSpcReduction="10000"/>
          </a:bodyPr>
          <a:lstStyle/>
          <a:p>
            <a:pPr marL="0" indent="0" algn="just">
              <a:lnSpc>
                <a:spcPct val="110000"/>
              </a:lnSpc>
              <a:buNone/>
            </a:pPr>
            <a:r>
              <a:rPr lang="es-ES" dirty="0"/>
              <a:t>D</a:t>
            </a:r>
            <a:r>
              <a:rPr lang="es-ES" cap="none" dirty="0"/>
              <a:t>os semanas después de las actividades de monitoreo, investigación y rastreo de registros, un informe de auditoría mostró que una cuenta de usuario almacenaba datos confidenciales en un archivo, que luego era enviado a una máquina interna, y que fue enviada a una dirección </a:t>
            </a:r>
            <a:r>
              <a:rPr lang="es-ES" cap="none" dirty="0" err="1"/>
              <a:t>ip</a:t>
            </a:r>
            <a:r>
              <a:rPr lang="es-ES" cap="none" dirty="0"/>
              <a:t> externa. el problema fue resuelto y el individuo que violó esta política de la empresa fue capturado, procesado y encarcelado. el administrador de la base de datos fue despedido por su negligencia al no establecer y hacer cumplir las políticas de cuentas de usuario. el equipo de administración de la base de datos tuvo que asistir a un entrenamiento en sitio sobre las mejores prácticas de seguridad. </a:t>
            </a:r>
            <a:endParaRPr lang="es-ES" dirty="0"/>
          </a:p>
        </p:txBody>
      </p:sp>
    </p:spTree>
    <p:extLst>
      <p:ext uri="{BB962C8B-B14F-4D97-AF65-F5344CB8AC3E}">
        <p14:creationId xmlns:p14="http://schemas.microsoft.com/office/powerpoint/2010/main" val="404261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n para pregunta interrogacion">
            <a:extLst>
              <a:ext uri="{FF2B5EF4-FFF2-40B4-BE49-F238E27FC236}">
                <a16:creationId xmlns:a16="http://schemas.microsoft.com/office/drawing/2014/main" id="{C0182E5E-291C-404B-9510-176B1DB2DE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46"/>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9" name="Straight Connector 7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465050" y="618517"/>
            <a:ext cx="6672886" cy="1596177"/>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4465048" y="2367092"/>
            <a:ext cx="6672887" cy="3424107"/>
          </a:xfrm>
        </p:spPr>
        <p:txBody>
          <a:bodyPr>
            <a:normAutofit/>
          </a:bodyPr>
          <a:lstStyle/>
          <a:p>
            <a:pPr marL="0" indent="0" algn="ctr">
              <a:buNone/>
            </a:pPr>
            <a:r>
              <a:rPr lang="es-ES" sz="2400" dirty="0"/>
              <a:t>¿Cuál fue la fuente del problema? Considere las cuestiones que podrían haber llevado a este incidente. Recuerde que está relacionado con políticas y documentación.</a:t>
            </a:r>
          </a:p>
        </p:txBody>
      </p:sp>
    </p:spTree>
    <p:extLst>
      <p:ext uri="{BB962C8B-B14F-4D97-AF65-F5344CB8AC3E}">
        <p14:creationId xmlns:p14="http://schemas.microsoft.com/office/powerpoint/2010/main" val="532387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5282520" y="618517"/>
            <a:ext cx="5855416" cy="1596177"/>
          </a:xfrm>
        </p:spPr>
        <p:txBody>
          <a:bodyPr>
            <a:normAutofit/>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a:xfrm>
            <a:off x="5282520" y="2214694"/>
            <a:ext cx="6115153" cy="3999842"/>
          </a:xfrm>
        </p:spPr>
        <p:txBody>
          <a:bodyPr>
            <a:normAutofit/>
          </a:bodyPr>
          <a:lstStyle/>
          <a:p>
            <a:pPr marL="0" indent="0" algn="just">
              <a:lnSpc>
                <a:spcPct val="110000"/>
              </a:lnSpc>
              <a:buNone/>
            </a:pPr>
            <a:r>
              <a:rPr lang="es-ES" sz="1800" dirty="0"/>
              <a:t>L</a:t>
            </a:r>
            <a:r>
              <a:rPr lang="es-ES" sz="1800" cap="none" dirty="0"/>
              <a:t>os administradores de bases de datos habían escrito un script para crear un usuario para cada desarrollador que trabajaba en el proyecto. el script otorgó privilegios para leer y escribir datos en el esquema de la base de datos. una vez que la base de datos entró en producción, los administradores de la base de datos tomaron la configuración de la base de datos de desarrollo, incluyendo todas las cuentas existentes, y lo aplicaron a la producción. un desarrollador descontento que trabajó en el proyecto salió de la empresa. este desarrollador registró todas las contraseñas y pronto fue capaz de </a:t>
            </a:r>
            <a:r>
              <a:rPr lang="es-ES" sz="1800" cap="none" dirty="0" err="1"/>
              <a:t>hackear</a:t>
            </a:r>
            <a:r>
              <a:rPr lang="es-ES" sz="1800" cap="none" dirty="0"/>
              <a:t> las bases de datos.</a:t>
            </a:r>
            <a:endParaRPr lang="es-ES" sz="1800" dirty="0"/>
          </a:p>
        </p:txBody>
      </p:sp>
      <p:pic>
        <p:nvPicPr>
          <p:cNvPr id="8" name="Picture 4" descr="Resultado de imagen para pregunta interrogacion">
            <a:extLst>
              <a:ext uri="{FF2B5EF4-FFF2-40B4-BE49-F238E27FC236}">
                <a16:creationId xmlns:a16="http://schemas.microsoft.com/office/drawing/2014/main" id="{31CC3DF6-EA98-47A6-B36A-96793978FA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46"/>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5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Creación de Usuarios</a:t>
            </a:r>
          </a:p>
        </p:txBody>
      </p:sp>
      <p:sp>
        <p:nvSpPr>
          <p:cNvPr id="4" name="Marcador de contenido 3">
            <a:extLst>
              <a:ext uri="{FF2B5EF4-FFF2-40B4-BE49-F238E27FC236}">
                <a16:creationId xmlns:a16="http://schemas.microsoft.com/office/drawing/2014/main" id="{71CF74BA-9628-4B6A-9F2F-FE64920353B1}"/>
              </a:ext>
            </a:extLst>
          </p:cNvPr>
          <p:cNvSpPr>
            <a:spLocks noGrp="1"/>
          </p:cNvSpPr>
          <p:nvPr>
            <p:ph sz="quarter" idx="13"/>
          </p:nvPr>
        </p:nvSpPr>
        <p:spPr/>
        <p:txBody>
          <a:bodyPr>
            <a:normAutofit/>
          </a:bodyPr>
          <a:lstStyle/>
          <a:p>
            <a:pPr marL="0" indent="0" algn="ctr">
              <a:buNone/>
            </a:pPr>
            <a:r>
              <a:rPr lang="es-ES" b="1" dirty="0"/>
              <a:t>Este escenario demuestra que crear un usuario sin seguir normas o políticas específicas no es tan trivial como se podría pensar.</a:t>
            </a:r>
          </a:p>
        </p:txBody>
      </p:sp>
    </p:spTree>
    <p:extLst>
      <p:ext uri="{BB962C8B-B14F-4D97-AF65-F5344CB8AC3E}">
        <p14:creationId xmlns:p14="http://schemas.microsoft.com/office/powerpoint/2010/main" val="237492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8" name="Marcador de contenido 7" descr="Imagen que contiene captura de pantalla&#10;&#10;Descripción generada con confianza alta">
            <a:extLst>
              <a:ext uri="{FF2B5EF4-FFF2-40B4-BE49-F238E27FC236}">
                <a16:creationId xmlns:a16="http://schemas.microsoft.com/office/drawing/2014/main" id="{2F7097E1-2049-43BD-8B49-F63F92E66E6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848804" y="2214694"/>
            <a:ext cx="10494392" cy="376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18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empresa financiera">
            <a:extLst>
              <a:ext uri="{FF2B5EF4-FFF2-40B4-BE49-F238E27FC236}">
                <a16:creationId xmlns:a16="http://schemas.microsoft.com/office/drawing/2014/main" id="{353B7678-7ACC-4452-9645-21ACF4F8B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44" b="2920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3" name="Rounded 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chemeClr val="bg1">
              <a:alpha val="75000"/>
            </a:scheme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307482" y="950976"/>
            <a:ext cx="9499092" cy="1263718"/>
          </a:xfrm>
        </p:spPr>
        <p:txBody>
          <a:bodyPr>
            <a:normAutofit/>
          </a:bodyPr>
          <a:lstStyle/>
          <a:p>
            <a:r>
              <a:rPr lang="es-ES">
                <a:solidFill>
                  <a:srgbClr val="FFFFFF"/>
                </a:solidFill>
              </a:rPr>
              <a:t>Introducción</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sz="quarter" idx="13"/>
          </p:nvPr>
        </p:nvSpPr>
        <p:spPr>
          <a:xfrm>
            <a:off x="1383682" y="2214694"/>
            <a:ext cx="9346692" cy="3243131"/>
          </a:xfrm>
        </p:spPr>
        <p:txBody>
          <a:bodyPr>
            <a:normAutofit lnSpcReduction="10000"/>
          </a:bodyPr>
          <a:lstStyle/>
          <a:p>
            <a:pPr marL="0" indent="0" algn="just">
              <a:lnSpc>
                <a:spcPct val="110000"/>
              </a:lnSpc>
              <a:buNone/>
            </a:pPr>
            <a:r>
              <a:rPr lang="es-ES" sz="1800" dirty="0">
                <a:solidFill>
                  <a:srgbClr val="FFFFFF"/>
                </a:solidFill>
              </a:rPr>
              <a:t>U</a:t>
            </a:r>
            <a:r>
              <a:rPr lang="es-ES" sz="1800" cap="none" dirty="0">
                <a:solidFill>
                  <a:srgbClr val="FFFFFF"/>
                </a:solidFill>
              </a:rPr>
              <a:t>na pequeña empresa financiera contrató a un nuevo director de seguridad de la información para asumir la responsabilidad de todas las políticas de seguridad. uno de los primeros proyectos que el director inició fue un completo examen y análisis del sistema de la empresa y las prácticas de administración de bases de datos. cuando terminó la revisión, el director implementó políticas y procedimientos que se llevarán a cabo en toda la empresa. el director entonces contrató a un hacker para realizar una sola tarea: intentar entrar en las bases de datos. un día después, el hacker fue capaz de penetrar en el sistema, y ​​en pocos minutos ingresó a la base de datos y obtuvo una lista de todos los usuarios de la base de datos. por supuesto, el hacker documentó todos los pasos que tomó en un informe, mostró los fallos de seguridad. una de las brechas de seguridad descubiertas fue que algunos de los usuarios de la base de datos no fueron autenticados por la base de datos.</a:t>
            </a:r>
            <a:endParaRPr lang="es-ES" sz="1800" dirty="0">
              <a:solidFill>
                <a:srgbClr val="FFFFFF"/>
              </a:solidFill>
            </a:endParaRPr>
          </a:p>
        </p:txBody>
      </p:sp>
    </p:spTree>
    <p:extLst>
      <p:ext uri="{BB962C8B-B14F-4D97-AF65-F5344CB8AC3E}">
        <p14:creationId xmlns:p14="http://schemas.microsoft.com/office/powerpoint/2010/main" val="52424802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6" name="Marcador de contenido 5">
            <a:extLst>
              <a:ext uri="{FF2B5EF4-FFF2-40B4-BE49-F238E27FC236}">
                <a16:creationId xmlns:a16="http://schemas.microsoft.com/office/drawing/2014/main" id="{5D0EA5D9-9AD4-47FC-A14E-56B8E6D2087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56089" y="1759938"/>
            <a:ext cx="6479822" cy="4749515"/>
          </a:xfrm>
        </p:spPr>
      </p:pic>
    </p:spTree>
    <p:extLst>
      <p:ext uri="{BB962C8B-B14F-4D97-AF65-F5344CB8AC3E}">
        <p14:creationId xmlns:p14="http://schemas.microsoft.com/office/powerpoint/2010/main" val="420101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A68A65B4-506F-43CF-AACC-171FEEA9513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476500" y="2907506"/>
            <a:ext cx="7239000" cy="2343150"/>
          </a:xfrm>
        </p:spPr>
      </p:pic>
    </p:spTree>
    <p:extLst>
      <p:ext uri="{BB962C8B-B14F-4D97-AF65-F5344CB8AC3E}">
        <p14:creationId xmlns:p14="http://schemas.microsoft.com/office/powerpoint/2010/main" val="2270167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7" name="Marcador de contenido 6">
            <a:extLst>
              <a:ext uri="{FF2B5EF4-FFF2-40B4-BE49-F238E27FC236}">
                <a16:creationId xmlns:a16="http://schemas.microsoft.com/office/drawing/2014/main" id="{A68A65B4-506F-43CF-AACC-171FEEA9513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90397" y="2017855"/>
            <a:ext cx="10611205" cy="3434679"/>
          </a:xfrm>
        </p:spPr>
      </p:pic>
    </p:spTree>
    <p:extLst>
      <p:ext uri="{BB962C8B-B14F-4D97-AF65-F5344CB8AC3E}">
        <p14:creationId xmlns:p14="http://schemas.microsoft.com/office/powerpoint/2010/main" val="388604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6" name="Marcador de contenido 5" descr="Imagen que contiene captura de pantalla&#10;&#10;Descripción generada con confianza muy alta">
            <a:extLst>
              <a:ext uri="{FF2B5EF4-FFF2-40B4-BE49-F238E27FC236}">
                <a16:creationId xmlns:a16="http://schemas.microsoft.com/office/drawing/2014/main" id="{74DF068C-9BF9-4F14-A97D-C27E8AA8517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001910" y="1804311"/>
            <a:ext cx="4188179" cy="4722724"/>
          </a:xfrm>
        </p:spPr>
      </p:pic>
    </p:spTree>
    <p:extLst>
      <p:ext uri="{BB962C8B-B14F-4D97-AF65-F5344CB8AC3E}">
        <p14:creationId xmlns:p14="http://schemas.microsoft.com/office/powerpoint/2010/main" val="234859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7" name="Marcador de contenido 6" descr="Imagen que contiene captura de pantalla&#10;&#10;Descripción generada con confianza alta">
            <a:extLst>
              <a:ext uri="{FF2B5EF4-FFF2-40B4-BE49-F238E27FC236}">
                <a16:creationId xmlns:a16="http://schemas.microsoft.com/office/drawing/2014/main" id="{E261D147-42BE-4AF5-8F50-966458B7AA6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062587" y="2037813"/>
            <a:ext cx="10066826" cy="3934010"/>
          </a:xfrm>
        </p:spPr>
      </p:pic>
    </p:spTree>
    <p:extLst>
      <p:ext uri="{BB962C8B-B14F-4D97-AF65-F5344CB8AC3E}">
        <p14:creationId xmlns:p14="http://schemas.microsoft.com/office/powerpoint/2010/main" val="7953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6" name="Marcador de contenido 5" descr="Imagen que contiene captura de pantalla, texto&#10;&#10;Descripción generada con confianza alta">
            <a:extLst>
              <a:ext uri="{FF2B5EF4-FFF2-40B4-BE49-F238E27FC236}">
                <a16:creationId xmlns:a16="http://schemas.microsoft.com/office/drawing/2014/main" id="{96EE19E5-EE22-440C-AC74-1142C8A31F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889022" y="1708118"/>
            <a:ext cx="4413955" cy="4936662"/>
          </a:xfrm>
        </p:spPr>
      </p:pic>
    </p:spTree>
    <p:extLst>
      <p:ext uri="{BB962C8B-B14F-4D97-AF65-F5344CB8AC3E}">
        <p14:creationId xmlns:p14="http://schemas.microsoft.com/office/powerpoint/2010/main" val="203356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607C60F-5C30-4F68-8D18-84A935A95C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985911" y="1895632"/>
            <a:ext cx="6220178" cy="4558737"/>
          </a:xfrm>
        </p:spPr>
      </p:pic>
    </p:spTree>
    <p:extLst>
      <p:ext uri="{BB962C8B-B14F-4D97-AF65-F5344CB8AC3E}">
        <p14:creationId xmlns:p14="http://schemas.microsoft.com/office/powerpoint/2010/main" val="336937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6" name="Marcador de contenido 5" descr="Imagen que contiene captura de pantalla&#10;&#10;Descripción generada con confianza muy alta">
            <a:extLst>
              <a:ext uri="{FF2B5EF4-FFF2-40B4-BE49-F238E27FC236}">
                <a16:creationId xmlns:a16="http://schemas.microsoft.com/office/drawing/2014/main" id="{4CEAA0BA-6C7F-427C-833D-F157C9B14F6E}"/>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996266" y="1843881"/>
            <a:ext cx="4199467" cy="4641516"/>
          </a:xfrm>
        </p:spPr>
      </p:pic>
    </p:spTree>
    <p:extLst>
      <p:ext uri="{BB962C8B-B14F-4D97-AF65-F5344CB8AC3E}">
        <p14:creationId xmlns:p14="http://schemas.microsoft.com/office/powerpoint/2010/main" val="3466082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EF06055-D055-4070-B789-2E72B30AE8D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969863" y="1892829"/>
            <a:ext cx="4252274" cy="4699882"/>
          </a:xfrm>
        </p:spPr>
      </p:pic>
    </p:spTree>
    <p:extLst>
      <p:ext uri="{BB962C8B-B14F-4D97-AF65-F5344CB8AC3E}">
        <p14:creationId xmlns:p14="http://schemas.microsoft.com/office/powerpoint/2010/main" val="2413032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pic>
        <p:nvPicPr>
          <p:cNvPr id="6" name="Marcador de contenido 5" descr="Imagen que contiene captura de pantalla&#10;&#10;Descripción generada con confianza muy alta">
            <a:extLst>
              <a:ext uri="{FF2B5EF4-FFF2-40B4-BE49-F238E27FC236}">
                <a16:creationId xmlns:a16="http://schemas.microsoft.com/office/drawing/2014/main" id="{AC40B615-4D6B-48B3-ACD2-FAAF80AE9AE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152966" y="2313958"/>
            <a:ext cx="7886067" cy="3206309"/>
          </a:xfrm>
        </p:spPr>
      </p:pic>
    </p:spTree>
    <p:extLst>
      <p:ext uri="{BB962C8B-B14F-4D97-AF65-F5344CB8AC3E}">
        <p14:creationId xmlns:p14="http://schemas.microsoft.com/office/powerpoint/2010/main" val="11101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sz="quarter" idx="13"/>
          </p:nvPr>
        </p:nvSpPr>
        <p:spPr/>
        <p:txBody>
          <a:bodyPr>
            <a:normAutofit/>
          </a:bodyPr>
          <a:lstStyle/>
          <a:p>
            <a:pPr marL="0" indent="0" algn="ctr">
              <a:buNone/>
            </a:pPr>
            <a:r>
              <a:rPr lang="es-ES" sz="3600" dirty="0">
                <a:solidFill>
                  <a:srgbClr val="002060"/>
                </a:solidFill>
                <a:effectLst>
                  <a:outerShdw blurRad="38100" dist="38100" dir="2700000" algn="tl">
                    <a:srgbClr val="000000">
                      <a:alpha val="43137"/>
                    </a:srgbClr>
                  </a:outerShdw>
                </a:effectLst>
              </a:rPr>
              <a:t>¿Qué significa tener usuarios de bases de datos que no son autenticados por la base de datos?</a:t>
            </a:r>
          </a:p>
        </p:txBody>
      </p:sp>
    </p:spTree>
    <p:extLst>
      <p:ext uri="{BB962C8B-B14F-4D97-AF65-F5344CB8AC3E}">
        <p14:creationId xmlns:p14="http://schemas.microsoft.com/office/powerpoint/2010/main" val="3924808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Oracle</a:t>
            </a:r>
          </a:p>
        </p:txBody>
      </p:sp>
      <p:sp>
        <p:nvSpPr>
          <p:cNvPr id="4" name="Marcador de contenido 3">
            <a:extLst>
              <a:ext uri="{FF2B5EF4-FFF2-40B4-BE49-F238E27FC236}">
                <a16:creationId xmlns:a16="http://schemas.microsoft.com/office/drawing/2014/main" id="{95B90861-24E1-4749-826A-3338D23E7B02}"/>
              </a:ext>
            </a:extLst>
          </p:cNvPr>
          <p:cNvSpPr>
            <a:spLocks noGrp="1"/>
          </p:cNvSpPr>
          <p:nvPr>
            <p:ph sz="quarter" idx="13"/>
          </p:nvPr>
        </p:nvSpPr>
        <p:spPr/>
        <p:txBody>
          <a:bodyPr/>
          <a:lstStyle/>
          <a:p>
            <a:r>
              <a:rPr lang="es-ES" dirty="0">
                <a:hlinkClick r:id="rId3"/>
              </a:rPr>
              <a:t>https://docs.oracle.com/cd/B19306_01/server.102/b14200/statements_8003.htm</a:t>
            </a:r>
            <a:endParaRPr lang="es-ES" dirty="0"/>
          </a:p>
          <a:p>
            <a:pPr marL="0" indent="0">
              <a:buNone/>
            </a:pPr>
            <a:endParaRPr lang="es-ES" dirty="0"/>
          </a:p>
        </p:txBody>
      </p:sp>
    </p:spTree>
    <p:extLst>
      <p:ext uri="{BB962C8B-B14F-4D97-AF65-F5344CB8AC3E}">
        <p14:creationId xmlns:p14="http://schemas.microsoft.com/office/powerpoint/2010/main" val="3475576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MySQL</a:t>
            </a:r>
          </a:p>
        </p:txBody>
      </p:sp>
      <p:pic>
        <p:nvPicPr>
          <p:cNvPr id="3" name="Marcador de contenido 2">
            <a:extLst>
              <a:ext uri="{FF2B5EF4-FFF2-40B4-BE49-F238E27FC236}">
                <a16:creationId xmlns:a16="http://schemas.microsoft.com/office/drawing/2014/main" id="{C917B090-BFC8-4286-9058-37BBB7E3E3E5}"/>
              </a:ext>
            </a:extLst>
          </p:cNvPr>
          <p:cNvPicPr>
            <a:picLocks noGrp="1" noChangeAspect="1"/>
          </p:cNvPicPr>
          <p:nvPr>
            <p:ph sz="quarter" idx="13"/>
          </p:nvPr>
        </p:nvPicPr>
        <p:blipFill rotWithShape="1">
          <a:blip r:embed="rId3"/>
          <a:srcRect l="29655" t="12967" r="41747" b="73173"/>
          <a:stretch/>
        </p:blipFill>
        <p:spPr>
          <a:xfrm>
            <a:off x="499200" y="2313892"/>
            <a:ext cx="11207453" cy="2919589"/>
          </a:xfrm>
          <a:prstGeom prst="rect">
            <a:avLst/>
          </a:prstGeom>
        </p:spPr>
      </p:pic>
    </p:spTree>
    <p:extLst>
      <p:ext uri="{BB962C8B-B14F-4D97-AF65-F5344CB8AC3E}">
        <p14:creationId xmlns:p14="http://schemas.microsoft.com/office/powerpoint/2010/main" val="4022723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36078" y="161317"/>
            <a:ext cx="10364451" cy="1596177"/>
          </a:xfrm>
        </p:spPr>
        <p:txBody>
          <a:bodyPr/>
          <a:lstStyle/>
          <a:p>
            <a:r>
              <a:rPr lang="es-ES" dirty="0"/>
              <a:t>Crear un Usuario en MySQL</a:t>
            </a:r>
          </a:p>
        </p:txBody>
      </p:sp>
      <p:pic>
        <p:nvPicPr>
          <p:cNvPr id="6" name="Marcador de contenido 5">
            <a:extLst>
              <a:ext uri="{FF2B5EF4-FFF2-40B4-BE49-F238E27FC236}">
                <a16:creationId xmlns:a16="http://schemas.microsoft.com/office/drawing/2014/main" id="{B4886D5A-9523-4ACF-82E5-B254AF5B776C}"/>
              </a:ext>
            </a:extLst>
          </p:cNvPr>
          <p:cNvPicPr>
            <a:picLocks noGrp="1" noChangeAspect="1"/>
          </p:cNvPicPr>
          <p:nvPr>
            <p:ph sz="quarter" idx="13"/>
          </p:nvPr>
        </p:nvPicPr>
        <p:blipFill rotWithShape="1">
          <a:blip r:embed="rId3"/>
          <a:srcRect l="29414" t="9837" r="44631" b="71832"/>
          <a:stretch/>
        </p:blipFill>
        <p:spPr>
          <a:xfrm>
            <a:off x="272374" y="1438402"/>
            <a:ext cx="6204431" cy="2355385"/>
          </a:xfrm>
          <a:prstGeom prst="rect">
            <a:avLst/>
          </a:prstGeom>
        </p:spPr>
      </p:pic>
      <p:pic>
        <p:nvPicPr>
          <p:cNvPr id="7" name="Imagen 6">
            <a:extLst>
              <a:ext uri="{FF2B5EF4-FFF2-40B4-BE49-F238E27FC236}">
                <a16:creationId xmlns:a16="http://schemas.microsoft.com/office/drawing/2014/main" id="{98FB5179-707F-4E44-A5E0-C6978D56C10E}"/>
              </a:ext>
            </a:extLst>
          </p:cNvPr>
          <p:cNvPicPr>
            <a:picLocks noChangeAspect="1"/>
          </p:cNvPicPr>
          <p:nvPr/>
        </p:nvPicPr>
        <p:blipFill rotWithShape="1">
          <a:blip r:embed="rId3"/>
          <a:srcRect l="29362" t="29570" r="58830" b="54231"/>
          <a:stretch/>
        </p:blipFill>
        <p:spPr>
          <a:xfrm>
            <a:off x="272374" y="3910564"/>
            <a:ext cx="3218757" cy="2373457"/>
          </a:xfrm>
          <a:prstGeom prst="rect">
            <a:avLst/>
          </a:prstGeom>
        </p:spPr>
      </p:pic>
      <p:pic>
        <p:nvPicPr>
          <p:cNvPr id="8" name="Imagen 7">
            <a:extLst>
              <a:ext uri="{FF2B5EF4-FFF2-40B4-BE49-F238E27FC236}">
                <a16:creationId xmlns:a16="http://schemas.microsoft.com/office/drawing/2014/main" id="{F357E003-64D8-4FD6-821D-136DB329A7D7}"/>
              </a:ext>
            </a:extLst>
          </p:cNvPr>
          <p:cNvPicPr>
            <a:picLocks noChangeAspect="1"/>
          </p:cNvPicPr>
          <p:nvPr/>
        </p:nvPicPr>
        <p:blipFill rotWithShape="1">
          <a:blip r:embed="rId3"/>
          <a:srcRect l="29362" t="46660" r="51649" b="38496"/>
          <a:stretch/>
        </p:blipFill>
        <p:spPr>
          <a:xfrm>
            <a:off x="6778614" y="1478828"/>
            <a:ext cx="5413386" cy="2274531"/>
          </a:xfrm>
          <a:prstGeom prst="rect">
            <a:avLst/>
          </a:prstGeom>
        </p:spPr>
      </p:pic>
      <p:pic>
        <p:nvPicPr>
          <p:cNvPr id="9" name="Imagen 8">
            <a:extLst>
              <a:ext uri="{FF2B5EF4-FFF2-40B4-BE49-F238E27FC236}">
                <a16:creationId xmlns:a16="http://schemas.microsoft.com/office/drawing/2014/main" id="{06A494BD-8663-4DE2-95B4-7845F2701BB0}"/>
              </a:ext>
            </a:extLst>
          </p:cNvPr>
          <p:cNvPicPr>
            <a:picLocks noChangeAspect="1"/>
          </p:cNvPicPr>
          <p:nvPr/>
        </p:nvPicPr>
        <p:blipFill rotWithShape="1">
          <a:blip r:embed="rId3"/>
          <a:srcRect l="29362" t="61801" r="51170" b="24246"/>
          <a:stretch/>
        </p:blipFill>
        <p:spPr>
          <a:xfrm>
            <a:off x="3598367" y="3988385"/>
            <a:ext cx="5756875" cy="2217814"/>
          </a:xfrm>
          <a:prstGeom prst="rect">
            <a:avLst/>
          </a:prstGeom>
        </p:spPr>
      </p:pic>
      <p:pic>
        <p:nvPicPr>
          <p:cNvPr id="10" name="Imagen 9">
            <a:extLst>
              <a:ext uri="{FF2B5EF4-FFF2-40B4-BE49-F238E27FC236}">
                <a16:creationId xmlns:a16="http://schemas.microsoft.com/office/drawing/2014/main" id="{2F74ADAD-C7CB-49B0-8B4C-43690423E25D}"/>
              </a:ext>
            </a:extLst>
          </p:cNvPr>
          <p:cNvPicPr>
            <a:picLocks noChangeAspect="1"/>
          </p:cNvPicPr>
          <p:nvPr/>
        </p:nvPicPr>
        <p:blipFill rotWithShape="1">
          <a:blip r:embed="rId3"/>
          <a:srcRect l="29202" t="77239" r="59788" b="11628"/>
          <a:stretch/>
        </p:blipFill>
        <p:spPr>
          <a:xfrm>
            <a:off x="8625723" y="4128197"/>
            <a:ext cx="3566277" cy="1938189"/>
          </a:xfrm>
          <a:prstGeom prst="rect">
            <a:avLst/>
          </a:prstGeom>
        </p:spPr>
      </p:pic>
    </p:spTree>
    <p:extLst>
      <p:ext uri="{BB962C8B-B14F-4D97-AF65-F5344CB8AC3E}">
        <p14:creationId xmlns:p14="http://schemas.microsoft.com/office/powerpoint/2010/main" val="1856168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20700" y="139014"/>
            <a:ext cx="10364451" cy="1596177"/>
          </a:xfrm>
        </p:spPr>
        <p:txBody>
          <a:bodyPr/>
          <a:lstStyle/>
          <a:p>
            <a:r>
              <a:rPr lang="es-ES" dirty="0"/>
              <a:t>Crear un Usuario en MySQL</a:t>
            </a:r>
          </a:p>
        </p:txBody>
      </p:sp>
      <p:pic>
        <p:nvPicPr>
          <p:cNvPr id="6" name="Marcador de contenido 5">
            <a:extLst>
              <a:ext uri="{FF2B5EF4-FFF2-40B4-BE49-F238E27FC236}">
                <a16:creationId xmlns:a16="http://schemas.microsoft.com/office/drawing/2014/main" id="{B75D75AB-6D7F-4496-8D36-75B5EA216708}"/>
              </a:ext>
            </a:extLst>
          </p:cNvPr>
          <p:cNvPicPr>
            <a:picLocks noGrp="1" noChangeAspect="1"/>
          </p:cNvPicPr>
          <p:nvPr>
            <p:ph sz="quarter" idx="13"/>
          </p:nvPr>
        </p:nvPicPr>
        <p:blipFill rotWithShape="1">
          <a:blip r:embed="rId3"/>
          <a:srcRect l="29462" t="22803" r="46142" b="70491"/>
          <a:stretch/>
        </p:blipFill>
        <p:spPr>
          <a:xfrm>
            <a:off x="1322107" y="1420237"/>
            <a:ext cx="9561639" cy="1478605"/>
          </a:xfrm>
          <a:prstGeom prst="rect">
            <a:avLst/>
          </a:prstGeom>
        </p:spPr>
      </p:pic>
      <p:pic>
        <p:nvPicPr>
          <p:cNvPr id="7" name="Imagen 6">
            <a:extLst>
              <a:ext uri="{FF2B5EF4-FFF2-40B4-BE49-F238E27FC236}">
                <a16:creationId xmlns:a16="http://schemas.microsoft.com/office/drawing/2014/main" id="{F50E87C5-D11D-46EB-8A3A-E6EE67C38BDD}"/>
              </a:ext>
            </a:extLst>
          </p:cNvPr>
          <p:cNvPicPr>
            <a:picLocks noChangeAspect="1"/>
          </p:cNvPicPr>
          <p:nvPr/>
        </p:nvPicPr>
        <p:blipFill rotWithShape="1">
          <a:blip r:embed="rId3"/>
          <a:srcRect l="29521" t="38014" r="44149" b="54043"/>
          <a:stretch/>
        </p:blipFill>
        <p:spPr>
          <a:xfrm>
            <a:off x="1253362" y="2898842"/>
            <a:ext cx="9630384" cy="1634247"/>
          </a:xfrm>
          <a:prstGeom prst="rect">
            <a:avLst/>
          </a:prstGeom>
        </p:spPr>
      </p:pic>
      <p:pic>
        <p:nvPicPr>
          <p:cNvPr id="9" name="Imagen 8">
            <a:extLst>
              <a:ext uri="{FF2B5EF4-FFF2-40B4-BE49-F238E27FC236}">
                <a16:creationId xmlns:a16="http://schemas.microsoft.com/office/drawing/2014/main" id="{C6C0D6C8-60E5-44A9-9E9F-4E69409ED7D2}"/>
              </a:ext>
            </a:extLst>
          </p:cNvPr>
          <p:cNvPicPr>
            <a:picLocks noChangeAspect="1"/>
          </p:cNvPicPr>
          <p:nvPr/>
        </p:nvPicPr>
        <p:blipFill rotWithShape="1">
          <a:blip r:embed="rId4"/>
          <a:srcRect l="31117" t="59876" r="44308" b="31914"/>
          <a:stretch/>
        </p:blipFill>
        <p:spPr>
          <a:xfrm>
            <a:off x="1615855" y="4533089"/>
            <a:ext cx="8905398" cy="1673158"/>
          </a:xfrm>
          <a:prstGeom prst="rect">
            <a:avLst/>
          </a:prstGeom>
        </p:spPr>
      </p:pic>
    </p:spTree>
    <p:extLst>
      <p:ext uri="{BB962C8B-B14F-4D97-AF65-F5344CB8AC3E}">
        <p14:creationId xmlns:p14="http://schemas.microsoft.com/office/powerpoint/2010/main" val="2176232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MySQL</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p:txBody>
          <a:bodyPr/>
          <a:lstStyle/>
          <a:p>
            <a:r>
              <a:rPr lang="es-ES" dirty="0">
                <a:hlinkClick r:id="rId3"/>
              </a:rPr>
              <a:t>https://dev.mysql.com/doc/refman/5.7/en/create-user.html</a:t>
            </a:r>
            <a:endParaRPr lang="es-ES" dirty="0"/>
          </a:p>
          <a:p>
            <a:endParaRPr lang="es-ES" dirty="0"/>
          </a:p>
        </p:txBody>
      </p:sp>
    </p:spTree>
    <p:extLst>
      <p:ext uri="{BB962C8B-B14F-4D97-AF65-F5344CB8AC3E}">
        <p14:creationId xmlns:p14="http://schemas.microsoft.com/office/powerpoint/2010/main" val="17285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3" y="165935"/>
            <a:ext cx="10364451" cy="1596177"/>
          </a:xfrm>
        </p:spPr>
        <p:txBody>
          <a:bodyPr/>
          <a:lstStyle/>
          <a:p>
            <a:r>
              <a:rPr lang="es-ES" dirty="0"/>
              <a:t>Crear un Usuario en MySQL GUI</a:t>
            </a:r>
          </a:p>
        </p:txBody>
      </p:sp>
      <p:pic>
        <p:nvPicPr>
          <p:cNvPr id="3" name="Marcador de contenido 2">
            <a:extLst>
              <a:ext uri="{FF2B5EF4-FFF2-40B4-BE49-F238E27FC236}">
                <a16:creationId xmlns:a16="http://schemas.microsoft.com/office/drawing/2014/main" id="{B11C3A01-471D-47BD-868E-5413E87023D2}"/>
              </a:ext>
            </a:extLst>
          </p:cNvPr>
          <p:cNvPicPr>
            <a:picLocks noGrp="1" noChangeAspect="1"/>
          </p:cNvPicPr>
          <p:nvPr>
            <p:ph sz="quarter" idx="13"/>
          </p:nvPr>
        </p:nvPicPr>
        <p:blipFill>
          <a:blip r:embed="rId3"/>
          <a:stretch>
            <a:fillRect/>
          </a:stretch>
        </p:blipFill>
        <p:spPr>
          <a:xfrm>
            <a:off x="1552009" y="1339601"/>
            <a:ext cx="9346899" cy="5023958"/>
          </a:xfrm>
          <a:prstGeom prst="rect">
            <a:avLst/>
          </a:prstGeom>
        </p:spPr>
      </p:pic>
    </p:spTree>
    <p:extLst>
      <p:ext uri="{BB962C8B-B14F-4D97-AF65-F5344CB8AC3E}">
        <p14:creationId xmlns:p14="http://schemas.microsoft.com/office/powerpoint/2010/main" val="163471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830648" y="0"/>
            <a:ext cx="10364451" cy="1596177"/>
          </a:xfrm>
        </p:spPr>
        <p:txBody>
          <a:bodyPr/>
          <a:lstStyle/>
          <a:p>
            <a:r>
              <a:rPr lang="es-ES" dirty="0"/>
              <a:t>Crear un Usuario en MySQL GUI</a:t>
            </a:r>
          </a:p>
        </p:txBody>
      </p:sp>
      <p:pic>
        <p:nvPicPr>
          <p:cNvPr id="6" name="Marcador de contenido 5">
            <a:extLst>
              <a:ext uri="{FF2B5EF4-FFF2-40B4-BE49-F238E27FC236}">
                <a16:creationId xmlns:a16="http://schemas.microsoft.com/office/drawing/2014/main" id="{BDA9D75D-D1C3-4577-9CCA-D98AD321BC18}"/>
              </a:ext>
            </a:extLst>
          </p:cNvPr>
          <p:cNvPicPr>
            <a:picLocks noGrp="1" noChangeAspect="1"/>
          </p:cNvPicPr>
          <p:nvPr>
            <p:ph sz="quarter" idx="13"/>
          </p:nvPr>
        </p:nvPicPr>
        <p:blipFill>
          <a:blip r:embed="rId3"/>
          <a:stretch>
            <a:fillRect/>
          </a:stretch>
        </p:blipFill>
        <p:spPr>
          <a:xfrm>
            <a:off x="1620151" y="1162823"/>
            <a:ext cx="9796621" cy="5265685"/>
          </a:xfrm>
          <a:prstGeom prst="rect">
            <a:avLst/>
          </a:prstGeom>
        </p:spPr>
      </p:pic>
    </p:spTree>
    <p:extLst>
      <p:ext uri="{BB962C8B-B14F-4D97-AF65-F5344CB8AC3E}">
        <p14:creationId xmlns:p14="http://schemas.microsoft.com/office/powerpoint/2010/main" val="175806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41484" y="140805"/>
            <a:ext cx="10364451" cy="1596177"/>
          </a:xfrm>
        </p:spPr>
        <p:txBody>
          <a:bodyPr/>
          <a:lstStyle/>
          <a:p>
            <a:r>
              <a:rPr lang="es-ES" dirty="0"/>
              <a:t>Crear un Usuario en MySQL GUI</a:t>
            </a:r>
          </a:p>
        </p:txBody>
      </p:sp>
      <p:pic>
        <p:nvPicPr>
          <p:cNvPr id="5" name="Marcador de contenido 4">
            <a:extLst>
              <a:ext uri="{FF2B5EF4-FFF2-40B4-BE49-F238E27FC236}">
                <a16:creationId xmlns:a16="http://schemas.microsoft.com/office/drawing/2014/main" id="{9D13F8E9-893C-49B4-829B-E63823109C82}"/>
              </a:ext>
            </a:extLst>
          </p:cNvPr>
          <p:cNvPicPr>
            <a:picLocks noGrp="1" noChangeAspect="1"/>
          </p:cNvPicPr>
          <p:nvPr>
            <p:ph sz="quarter" idx="13"/>
          </p:nvPr>
        </p:nvPicPr>
        <p:blipFill>
          <a:blip r:embed="rId3"/>
          <a:stretch>
            <a:fillRect/>
          </a:stretch>
        </p:blipFill>
        <p:spPr>
          <a:xfrm>
            <a:off x="1708414" y="1349055"/>
            <a:ext cx="8830589" cy="4746442"/>
          </a:xfrm>
          <a:prstGeom prst="rect">
            <a:avLst/>
          </a:prstGeom>
        </p:spPr>
      </p:pic>
    </p:spTree>
    <p:extLst>
      <p:ext uri="{BB962C8B-B14F-4D97-AF65-F5344CB8AC3E}">
        <p14:creationId xmlns:p14="http://schemas.microsoft.com/office/powerpoint/2010/main" val="278230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1071419" y="-217808"/>
            <a:ext cx="10364451" cy="1596177"/>
          </a:xfrm>
        </p:spPr>
        <p:txBody>
          <a:bodyPr/>
          <a:lstStyle/>
          <a:p>
            <a:r>
              <a:rPr lang="es-ES" dirty="0"/>
              <a:t>Crear un Usuario en MySQL GUI</a:t>
            </a:r>
          </a:p>
        </p:txBody>
      </p:sp>
      <p:pic>
        <p:nvPicPr>
          <p:cNvPr id="6" name="Marcador de contenido 5">
            <a:extLst>
              <a:ext uri="{FF2B5EF4-FFF2-40B4-BE49-F238E27FC236}">
                <a16:creationId xmlns:a16="http://schemas.microsoft.com/office/drawing/2014/main" id="{7D777019-1FB0-4041-9C2A-7BE664190369}"/>
              </a:ext>
            </a:extLst>
          </p:cNvPr>
          <p:cNvPicPr>
            <a:picLocks noGrp="1" noChangeAspect="1"/>
          </p:cNvPicPr>
          <p:nvPr>
            <p:ph sz="quarter" idx="13"/>
          </p:nvPr>
        </p:nvPicPr>
        <p:blipFill>
          <a:blip r:embed="rId3"/>
          <a:stretch>
            <a:fillRect/>
          </a:stretch>
        </p:blipFill>
        <p:spPr>
          <a:xfrm>
            <a:off x="1311564" y="1147460"/>
            <a:ext cx="9448799" cy="5078730"/>
          </a:xfrm>
          <a:prstGeom prst="rect">
            <a:avLst/>
          </a:prstGeom>
        </p:spPr>
      </p:pic>
    </p:spTree>
    <p:extLst>
      <p:ext uri="{BB962C8B-B14F-4D97-AF65-F5344CB8AC3E}">
        <p14:creationId xmlns:p14="http://schemas.microsoft.com/office/powerpoint/2010/main" val="3858298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3" y="147463"/>
            <a:ext cx="10364451" cy="1596177"/>
          </a:xfrm>
        </p:spPr>
        <p:txBody>
          <a:bodyPr/>
          <a:lstStyle/>
          <a:p>
            <a:r>
              <a:rPr lang="es-ES" dirty="0"/>
              <a:t>Crear un Usuario en MySQL GUI</a:t>
            </a:r>
          </a:p>
        </p:txBody>
      </p:sp>
      <p:pic>
        <p:nvPicPr>
          <p:cNvPr id="5" name="Marcador de contenido 4">
            <a:extLst>
              <a:ext uri="{FF2B5EF4-FFF2-40B4-BE49-F238E27FC236}">
                <a16:creationId xmlns:a16="http://schemas.microsoft.com/office/drawing/2014/main" id="{F55E8977-96D4-486C-8435-494C937536D3}"/>
              </a:ext>
            </a:extLst>
          </p:cNvPr>
          <p:cNvPicPr>
            <a:picLocks noGrp="1" noChangeAspect="1"/>
          </p:cNvPicPr>
          <p:nvPr>
            <p:ph sz="quarter" idx="13"/>
          </p:nvPr>
        </p:nvPicPr>
        <p:blipFill>
          <a:blip r:embed="rId3"/>
          <a:stretch>
            <a:fillRect/>
          </a:stretch>
        </p:blipFill>
        <p:spPr>
          <a:xfrm>
            <a:off x="1700093" y="1472003"/>
            <a:ext cx="8791809" cy="4725598"/>
          </a:xfrm>
          <a:prstGeom prst="rect">
            <a:avLst/>
          </a:prstGeom>
        </p:spPr>
      </p:pic>
    </p:spTree>
    <p:extLst>
      <p:ext uri="{BB962C8B-B14F-4D97-AF65-F5344CB8AC3E}">
        <p14:creationId xmlns:p14="http://schemas.microsoft.com/office/powerpoint/2010/main" val="85576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76"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para administracion de usuarios">
            <a:extLst>
              <a:ext uri="{FF2B5EF4-FFF2-40B4-BE49-F238E27FC236}">
                <a16:creationId xmlns:a16="http://schemas.microsoft.com/office/drawing/2014/main" id="{302824FC-F84A-4D85-9912-361A52C59021}"/>
              </a:ext>
            </a:extLst>
          </p:cNvPr>
          <p:cNvPicPr>
            <a:picLocks noChangeAspect="1" noChangeArrowheads="1"/>
          </p:cNvPicPr>
          <p:nvPr/>
        </p:nvPicPr>
        <p:blipFill rotWithShape="1">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rcRect l="11775" r="246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5" y="618517"/>
            <a:ext cx="10364451" cy="1596177"/>
          </a:xfrm>
        </p:spPr>
        <p:txBody>
          <a:bodyPr>
            <a:normAutofit/>
          </a:bodyPr>
          <a:lstStyle/>
          <a:p>
            <a:r>
              <a:rPr lang="es-ES"/>
              <a:t>Documentación de la Administración de Usuarios</a:t>
            </a:r>
            <a:endParaRPr lang="es-ES" dirty="0"/>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sz="quarter" idx="13"/>
          </p:nvPr>
        </p:nvSpPr>
        <p:spPr>
          <a:xfrm>
            <a:off x="913774" y="2367092"/>
            <a:ext cx="10363826" cy="3765853"/>
          </a:xfrm>
        </p:spPr>
        <p:txBody>
          <a:bodyPr>
            <a:normAutofit lnSpcReduction="10000"/>
          </a:bodyPr>
          <a:lstStyle/>
          <a:p>
            <a:pPr marL="0" indent="0">
              <a:lnSpc>
                <a:spcPct val="110000"/>
              </a:lnSpc>
              <a:buNone/>
            </a:pPr>
            <a:r>
              <a:rPr lang="es-ES" sz="2400" cap="none" dirty="0"/>
              <a:t>En organizaciones de todo tipo, muchas violaciones a la seguridad son causadas por negligencia e ignorancia, y en particular al no considerar la documentación como práctica.</a:t>
            </a:r>
          </a:p>
          <a:p>
            <a:pPr marL="0" indent="0">
              <a:lnSpc>
                <a:spcPct val="110000"/>
              </a:lnSpc>
              <a:buNone/>
            </a:pPr>
            <a:endParaRPr lang="es-ES" sz="2400" cap="none" dirty="0"/>
          </a:p>
          <a:p>
            <a:pPr marL="0" indent="0">
              <a:lnSpc>
                <a:spcPct val="110000"/>
              </a:lnSpc>
              <a:buNone/>
            </a:pPr>
            <a:r>
              <a:rPr lang="es-ES" sz="2400" cap="none" dirty="0"/>
              <a:t>Algunas excusas son:</a:t>
            </a:r>
          </a:p>
          <a:p>
            <a:pPr>
              <a:lnSpc>
                <a:spcPct val="110000"/>
              </a:lnSpc>
            </a:pPr>
            <a:r>
              <a:rPr lang="es-ES" sz="2400" cap="none" dirty="0"/>
              <a:t>Falta de tiempo.</a:t>
            </a:r>
          </a:p>
          <a:p>
            <a:pPr>
              <a:lnSpc>
                <a:spcPct val="110000"/>
              </a:lnSpc>
            </a:pPr>
            <a:r>
              <a:rPr lang="es-ES" sz="2400" cap="none" dirty="0"/>
              <a:t>Creer que el proceso de administración ya está documentado en el sistema.</a:t>
            </a:r>
          </a:p>
          <a:p>
            <a:pPr>
              <a:lnSpc>
                <a:spcPct val="110000"/>
              </a:lnSpc>
            </a:pPr>
            <a:r>
              <a:rPr lang="es-ES" sz="2400" cap="none" dirty="0"/>
              <a:t>La renuencia a complicar un proceso que es simple.</a:t>
            </a:r>
          </a:p>
          <a:p>
            <a:pPr marL="0" indent="0">
              <a:lnSpc>
                <a:spcPct val="110000"/>
              </a:lnSpc>
              <a:buNone/>
            </a:pPr>
            <a:endParaRPr lang="es-ES" dirty="0"/>
          </a:p>
        </p:txBody>
      </p:sp>
    </p:spTree>
    <p:extLst>
      <p:ext uri="{BB962C8B-B14F-4D97-AF65-F5344CB8AC3E}">
        <p14:creationId xmlns:p14="http://schemas.microsoft.com/office/powerpoint/2010/main" val="373447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Crear un Usuario en Autenticación Windows</a:t>
            </a:r>
          </a:p>
        </p:txBody>
      </p:sp>
      <p:sp>
        <p:nvSpPr>
          <p:cNvPr id="5" name="Marcador de contenido 4">
            <a:extLst>
              <a:ext uri="{FF2B5EF4-FFF2-40B4-BE49-F238E27FC236}">
                <a16:creationId xmlns:a16="http://schemas.microsoft.com/office/drawing/2014/main" id="{09F90C5B-B467-40AF-9BE7-BAD4B8012CC1}"/>
              </a:ext>
            </a:extLst>
          </p:cNvPr>
          <p:cNvSpPr>
            <a:spLocks noGrp="1"/>
          </p:cNvSpPr>
          <p:nvPr>
            <p:ph sz="quarter" idx="13"/>
          </p:nvPr>
        </p:nvSpPr>
        <p:spPr>
          <a:xfrm>
            <a:off x="914400" y="1932983"/>
            <a:ext cx="10363826" cy="3424107"/>
          </a:xfrm>
        </p:spPr>
        <p:txBody>
          <a:bodyPr/>
          <a:lstStyle/>
          <a:p>
            <a:r>
              <a:rPr lang="es-ES" dirty="0">
                <a:hlinkClick r:id="rId3"/>
              </a:rPr>
              <a:t>https://www.mysql.com/products/enterprise/security.html</a:t>
            </a:r>
            <a:endParaRPr lang="es-ES" dirty="0"/>
          </a:p>
          <a:p>
            <a:r>
              <a:rPr lang="es-ES" dirty="0"/>
              <a:t>https://dev.mysql.com/doc/refman/5.5/en/windows-pluggable-authentication.html</a:t>
            </a:r>
          </a:p>
          <a:p>
            <a:pPr marL="0" indent="0">
              <a:buNone/>
            </a:pPr>
            <a:endParaRPr lang="es-ES" dirty="0"/>
          </a:p>
        </p:txBody>
      </p:sp>
      <p:pic>
        <p:nvPicPr>
          <p:cNvPr id="1026" name="Picture 2" descr="MySQL External Authentication for PAM">
            <a:extLst>
              <a:ext uri="{FF2B5EF4-FFF2-40B4-BE49-F238E27FC236}">
                <a16:creationId xmlns:a16="http://schemas.microsoft.com/office/drawing/2014/main" id="{833C177C-1EDA-40AB-989A-EEEE4279B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89" y="3375772"/>
            <a:ext cx="4213648" cy="3160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External Authentication for Windows">
            <a:extLst>
              <a:ext uri="{FF2B5EF4-FFF2-40B4-BE49-F238E27FC236}">
                <a16:creationId xmlns:a16="http://schemas.microsoft.com/office/drawing/2014/main" id="{F03DCD51-35E1-4CF8-ACA9-2CBD67736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947" y="3301782"/>
            <a:ext cx="4406676" cy="330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982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Resultado de imagen para base de datos">
            <a:extLst>
              <a:ext uri="{FF2B5EF4-FFF2-40B4-BE49-F238E27FC236}">
                <a16:creationId xmlns:a16="http://schemas.microsoft.com/office/drawing/2014/main" id="{3CF4264A-AE71-408D-96B8-F7CD906DC6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97" r="18722" b="-3"/>
          <a:stretch/>
        </p:blipFill>
        <p:spPr bwMode="auto">
          <a:xfrm>
            <a:off x="8121445" y="10"/>
            <a:ext cx="407055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6672886" cy="1596177"/>
          </a:xfrm>
        </p:spPr>
        <p:txBody>
          <a:bodyPr>
            <a:normAutofit/>
          </a:bodyPr>
          <a:lstStyle/>
          <a:p>
            <a:r>
              <a:rPr lang="es-ES" dirty="0"/>
              <a:t>Eliminar un Usuario</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a:xfrm>
            <a:off x="913774" y="2367092"/>
            <a:ext cx="6672887" cy="3424107"/>
          </a:xfrm>
        </p:spPr>
        <p:txBody>
          <a:bodyPr>
            <a:normAutofit/>
          </a:bodyPr>
          <a:lstStyle/>
          <a:p>
            <a:pPr marL="0" indent="0" algn="just">
              <a:lnSpc>
                <a:spcPct val="110000"/>
              </a:lnSpc>
              <a:buNone/>
            </a:pPr>
            <a:r>
              <a:rPr lang="es-ES" sz="1900" dirty="0"/>
              <a:t>U</a:t>
            </a:r>
            <a:r>
              <a:rPr lang="es-ES" sz="1900" cap="none" dirty="0"/>
              <a:t>n nuevo administrador de bases de datos fue contratado por una empresa fabricante para formar parte de un equipo de cuatro administradores. en su primera semana recibió una solicitud para eliminar una cuenta perteneciente a uno de los consultores que estaba trabajando en un proyecto actual. la solicitud indicaba que el contrato de consultor había terminado. </a:t>
            </a:r>
          </a:p>
          <a:p>
            <a:pPr marL="0" indent="0" algn="just">
              <a:lnSpc>
                <a:spcPct val="110000"/>
              </a:lnSpc>
              <a:buNone/>
            </a:pPr>
            <a:r>
              <a:rPr lang="es-ES" sz="1900" cap="none" dirty="0"/>
              <a:t>al día siguiente, el </a:t>
            </a:r>
            <a:r>
              <a:rPr lang="es-ES" sz="1900" cap="none" dirty="0" err="1"/>
              <a:t>dba</a:t>
            </a:r>
            <a:r>
              <a:rPr lang="es-ES" sz="1900" cap="none" dirty="0"/>
              <a:t> recibió esta pregunta del desarrollador principal: "cuando se elimina una cuenta, ¿la base de datos elimina todos los objetos que posee la cuenta?" cuando el </a:t>
            </a:r>
            <a:r>
              <a:rPr lang="es-ES" sz="1900" cap="none" dirty="0" err="1"/>
              <a:t>dba</a:t>
            </a:r>
            <a:r>
              <a:rPr lang="es-ES" sz="1900" cap="none" dirty="0"/>
              <a:t> respondió que esto era cierto, oyó un lamento en la otra línea. </a:t>
            </a:r>
          </a:p>
        </p:txBody>
      </p:sp>
    </p:spTree>
    <p:extLst>
      <p:ext uri="{BB962C8B-B14F-4D97-AF65-F5344CB8AC3E}">
        <p14:creationId xmlns:p14="http://schemas.microsoft.com/office/powerpoint/2010/main" val="3297991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Resultado de imagen para base de datos">
            <a:extLst>
              <a:ext uri="{FF2B5EF4-FFF2-40B4-BE49-F238E27FC236}">
                <a16:creationId xmlns:a16="http://schemas.microsoft.com/office/drawing/2014/main" id="{3C2E29DB-2EA8-4807-A6EB-878144690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98" r="18722" b="-3"/>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465050" y="618517"/>
            <a:ext cx="6672886" cy="1596177"/>
          </a:xfrm>
        </p:spPr>
        <p:txBody>
          <a:bodyPr>
            <a:normAutofit/>
          </a:bodyPr>
          <a:lstStyle/>
          <a:p>
            <a:r>
              <a:rPr lang="es-ES" dirty="0"/>
              <a:t>Eliminar un Usuario</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a:xfrm>
            <a:off x="4649775" y="2214694"/>
            <a:ext cx="6672887" cy="3424107"/>
          </a:xfrm>
        </p:spPr>
        <p:txBody>
          <a:bodyPr>
            <a:normAutofit/>
          </a:bodyPr>
          <a:lstStyle/>
          <a:p>
            <a:pPr marL="0" indent="0" algn="just">
              <a:lnSpc>
                <a:spcPct val="110000"/>
              </a:lnSpc>
              <a:buNone/>
            </a:pPr>
            <a:r>
              <a:rPr lang="es-ES" dirty="0"/>
              <a:t>E</a:t>
            </a:r>
            <a:r>
              <a:rPr lang="es-ES" cap="none" dirty="0"/>
              <a:t>l desarrollador principal dijo: "el consultor escribió código que no se había verificado en el control de versiones, y lo necesitamos".</a:t>
            </a:r>
          </a:p>
          <a:p>
            <a:pPr marL="0" indent="0" algn="just">
              <a:lnSpc>
                <a:spcPct val="110000"/>
              </a:lnSpc>
              <a:buNone/>
            </a:pPr>
            <a:r>
              <a:rPr lang="es-ES" cap="none" dirty="0"/>
              <a:t>El </a:t>
            </a:r>
            <a:r>
              <a:rPr lang="es-ES" cap="none" dirty="0" err="1"/>
              <a:t>dba</a:t>
            </a:r>
            <a:r>
              <a:rPr lang="es-ES" cap="none" dirty="0"/>
              <a:t> se </a:t>
            </a:r>
            <a:r>
              <a:rPr lang="es-ES" cap="none" dirty="0" err="1"/>
              <a:t>rió</a:t>
            </a:r>
            <a:r>
              <a:rPr lang="es-ES" cap="none" dirty="0"/>
              <a:t> y le dijo al desarrollador que tenía una copia de seguridad de la cuenta. él había hecho una política de nunca eliminar una cuenta sin hacer una copia de seguridad de ella.</a:t>
            </a:r>
          </a:p>
          <a:p>
            <a:pPr marL="0" indent="0" algn="just">
              <a:lnSpc>
                <a:spcPct val="110000"/>
              </a:lnSpc>
              <a:buNone/>
            </a:pPr>
            <a:r>
              <a:rPr lang="es-ES" cap="none" dirty="0"/>
              <a:t>También recordar que antes de eliminar una cuenta, se debe obtener una solicitud por escrito aprobada por el gerente inmediato del titular de la cuenta con fines de auditoría.</a:t>
            </a:r>
          </a:p>
        </p:txBody>
      </p:sp>
    </p:spTree>
    <p:extLst>
      <p:ext uri="{BB962C8B-B14F-4D97-AF65-F5344CB8AC3E}">
        <p14:creationId xmlns:p14="http://schemas.microsoft.com/office/powerpoint/2010/main" val="3200701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Eliminar un Usuario en Oracle</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p:txBody>
          <a:bodyPr>
            <a:normAutofit fontScale="92500" lnSpcReduction="20000"/>
          </a:bodyPr>
          <a:lstStyle/>
          <a:p>
            <a:pPr marL="0" indent="0">
              <a:buNone/>
            </a:pPr>
            <a:r>
              <a:rPr lang="en-US" dirty="0"/>
              <a:t>SQL&gt; DROP USER SCOTT;</a:t>
            </a:r>
          </a:p>
          <a:p>
            <a:pPr marL="0" indent="0">
              <a:buNone/>
            </a:pPr>
            <a:r>
              <a:rPr lang="en-US" dirty="0"/>
              <a:t>User dropped.</a:t>
            </a:r>
          </a:p>
          <a:p>
            <a:pPr marL="0" indent="0">
              <a:buNone/>
            </a:pPr>
            <a:endParaRPr lang="en-US" dirty="0"/>
          </a:p>
          <a:p>
            <a:pPr marL="0" indent="0">
              <a:buNone/>
            </a:pPr>
            <a:r>
              <a:rPr lang="en-US" dirty="0"/>
              <a:t>SQL&gt; DROP USER SCOTT;</a:t>
            </a:r>
          </a:p>
          <a:p>
            <a:pPr marL="0" indent="0">
              <a:buNone/>
            </a:pPr>
            <a:r>
              <a:rPr lang="en-US" dirty="0"/>
              <a:t>DROP USER SCOTT</a:t>
            </a:r>
          </a:p>
          <a:p>
            <a:pPr marL="0" indent="0">
              <a:buNone/>
            </a:pPr>
            <a:r>
              <a:rPr lang="en-US" dirty="0"/>
              <a:t>*</a:t>
            </a:r>
          </a:p>
          <a:p>
            <a:pPr marL="0" indent="0">
              <a:buNone/>
            </a:pPr>
            <a:r>
              <a:rPr lang="en-US" dirty="0"/>
              <a:t>ERROR at line 1:</a:t>
            </a:r>
          </a:p>
          <a:p>
            <a:pPr marL="0" indent="0">
              <a:buNone/>
            </a:pPr>
            <a:r>
              <a:rPr lang="en-US" dirty="0"/>
              <a:t>ORA-01922: CASCADE must be specified to drop 'SCOTT'</a:t>
            </a:r>
          </a:p>
          <a:p>
            <a:pPr marL="0" indent="0">
              <a:buNone/>
            </a:pPr>
            <a:endParaRPr lang="es-ES" dirty="0"/>
          </a:p>
          <a:p>
            <a:pPr marL="0" indent="0">
              <a:buNone/>
            </a:pPr>
            <a:endParaRPr lang="es-ES" dirty="0"/>
          </a:p>
        </p:txBody>
      </p:sp>
      <p:pic>
        <p:nvPicPr>
          <p:cNvPr id="18434" name="Picture 2" descr="Resultado de imagen para eliminar un usuario">
            <a:extLst>
              <a:ext uri="{FF2B5EF4-FFF2-40B4-BE49-F238E27FC236}">
                <a16:creationId xmlns:a16="http://schemas.microsoft.com/office/drawing/2014/main" id="{E0563369-E279-4B57-B274-3E86129A9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678" y="350519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049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Eliminar un Usuario en Oracle</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p:txBody>
          <a:bodyPr>
            <a:normAutofit/>
          </a:bodyPr>
          <a:lstStyle/>
          <a:p>
            <a:pPr marL="0" indent="0">
              <a:buNone/>
            </a:pPr>
            <a:r>
              <a:rPr lang="en-US" dirty="0"/>
              <a:t>SQL&gt; DROP USER SCOTT CASCADE;</a:t>
            </a:r>
          </a:p>
          <a:p>
            <a:pPr marL="0" indent="0">
              <a:buNone/>
            </a:pPr>
            <a:r>
              <a:rPr lang="en-US" dirty="0"/>
              <a:t>User dropped.</a:t>
            </a:r>
          </a:p>
          <a:p>
            <a:pPr marL="0" indent="0">
              <a:buNone/>
            </a:pPr>
            <a:endParaRPr lang="en-US" dirty="0"/>
          </a:p>
          <a:p>
            <a:pPr marL="0" indent="0">
              <a:buNone/>
            </a:pPr>
            <a:endParaRPr lang="es-ES" dirty="0"/>
          </a:p>
          <a:p>
            <a:pPr marL="0" indent="0">
              <a:buNone/>
            </a:pPr>
            <a:endParaRPr lang="es-ES" dirty="0"/>
          </a:p>
        </p:txBody>
      </p:sp>
      <p:pic>
        <p:nvPicPr>
          <p:cNvPr id="19458" name="Picture 2" descr="Resultado de imagen para eliminar un usuario">
            <a:extLst>
              <a:ext uri="{FF2B5EF4-FFF2-40B4-BE49-F238E27FC236}">
                <a16:creationId xmlns:a16="http://schemas.microsoft.com/office/drawing/2014/main" id="{5285800E-8A88-46DA-9004-DD0A32BDD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67" y="2611243"/>
            <a:ext cx="3029415" cy="30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433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Eliminar un Usuario en MySQL</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p:txBody>
          <a:bodyPr>
            <a:normAutofit/>
          </a:bodyPr>
          <a:lstStyle/>
          <a:p>
            <a:pPr marL="0" indent="0">
              <a:buNone/>
            </a:pPr>
            <a:r>
              <a:rPr lang="en-US" dirty="0"/>
              <a:t>DROP USER [IF EXISTS] </a:t>
            </a:r>
            <a:r>
              <a:rPr lang="en-US" i="1" dirty="0"/>
              <a:t>user</a:t>
            </a:r>
            <a:r>
              <a:rPr lang="en-US" dirty="0"/>
              <a:t> [, </a:t>
            </a:r>
            <a:r>
              <a:rPr lang="en-US" i="1" dirty="0"/>
              <a:t>user</a:t>
            </a:r>
            <a:r>
              <a:rPr lang="en-US" dirty="0"/>
              <a:t>] ...</a:t>
            </a:r>
          </a:p>
          <a:p>
            <a:pPr marL="0" indent="0">
              <a:buNone/>
            </a:pPr>
            <a:r>
              <a:rPr lang="es-ES" dirty="0"/>
              <a:t>DROP USER '</a:t>
            </a:r>
            <a:r>
              <a:rPr lang="es-ES" dirty="0" err="1"/>
              <a:t>jeffrey</a:t>
            </a:r>
            <a:r>
              <a:rPr lang="es-ES" dirty="0"/>
              <a:t>'@'localhost’;</a:t>
            </a:r>
          </a:p>
          <a:p>
            <a:pPr marL="0" indent="0">
              <a:buNone/>
            </a:pPr>
            <a:r>
              <a:rPr lang="en-US" dirty="0"/>
              <a:t>CREATE USER '</a:t>
            </a:r>
            <a:r>
              <a:rPr lang="en-US" dirty="0" err="1"/>
              <a:t>backup'@'localhost</a:t>
            </a:r>
            <a:r>
              <a:rPr lang="en-US" dirty="0"/>
              <a:t>' IDENTIFIED BY 'secret';</a:t>
            </a:r>
          </a:p>
          <a:p>
            <a:pPr marL="0" indent="0">
              <a:buNone/>
            </a:pPr>
            <a:r>
              <a:rPr lang="en-US" dirty="0"/>
              <a:t>GRANT SELECT, SHOW VIEW, RELOAD, REPLICATION CLIENT, EVENT, TRIGGER ON *.* TO '</a:t>
            </a:r>
            <a:r>
              <a:rPr lang="en-US" dirty="0" err="1"/>
              <a:t>backup'@'localhost</a:t>
            </a:r>
            <a:r>
              <a:rPr lang="en-US" dirty="0"/>
              <a:t>’;</a:t>
            </a:r>
          </a:p>
          <a:p>
            <a:pPr marL="0" indent="0">
              <a:buNone/>
            </a:pPr>
            <a:r>
              <a:rPr lang="en-US" dirty="0"/>
              <a:t>GRANT LOCK TABLES ON *.* TO '</a:t>
            </a:r>
            <a:r>
              <a:rPr lang="en-US" dirty="0" err="1"/>
              <a:t>backup'@'localhost</a:t>
            </a:r>
            <a:r>
              <a:rPr lang="en-US" dirty="0"/>
              <a:t>’;</a:t>
            </a:r>
          </a:p>
          <a:p>
            <a:pPr marL="0" indent="0">
              <a:buNone/>
            </a:pPr>
            <a:r>
              <a:rPr lang="es-ES" dirty="0" err="1"/>
              <a:t>mysqldump</a:t>
            </a:r>
            <a:r>
              <a:rPr lang="es-ES" dirty="0"/>
              <a:t> -u </a:t>
            </a:r>
            <a:r>
              <a:rPr lang="es-ES" dirty="0" err="1"/>
              <a:t>root</a:t>
            </a:r>
            <a:r>
              <a:rPr lang="es-ES" dirty="0"/>
              <a:t> -p </a:t>
            </a:r>
            <a:r>
              <a:rPr lang="es-ES" dirty="0" err="1"/>
              <a:t>mysql</a:t>
            </a:r>
            <a:r>
              <a:rPr lang="es-ES" dirty="0"/>
              <a:t> </a:t>
            </a:r>
            <a:r>
              <a:rPr lang="es-ES" dirty="0" err="1"/>
              <a:t>user</a:t>
            </a:r>
            <a:r>
              <a:rPr lang="es-ES" dirty="0"/>
              <a:t> &gt; </a:t>
            </a:r>
            <a:r>
              <a:rPr lang="es-ES" dirty="0" err="1"/>
              <a:t>user_table_dump.sql</a:t>
            </a:r>
            <a:endParaRPr lang="es-ES" dirty="0"/>
          </a:p>
          <a:p>
            <a:pPr marL="0" indent="0">
              <a:buNone/>
            </a:pPr>
            <a:endParaRPr lang="es-ES" dirty="0"/>
          </a:p>
          <a:p>
            <a:pPr marL="0" indent="0">
              <a:buNone/>
            </a:pPr>
            <a:endParaRPr lang="es-ES" dirty="0"/>
          </a:p>
        </p:txBody>
      </p:sp>
      <p:pic>
        <p:nvPicPr>
          <p:cNvPr id="17410" name="Picture 2" descr="Resultado de imagen para eliminar un usuario">
            <a:extLst>
              <a:ext uri="{FF2B5EF4-FFF2-40B4-BE49-F238E27FC236}">
                <a16:creationId xmlns:a16="http://schemas.microsoft.com/office/drawing/2014/main" id="{538FE069-2FAA-4F94-B0EE-44CF34BBE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0" y="9954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330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5" name="Rounded 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20482" name="Picture 2" descr="Resultado de imagen para modificar un usuario">
            <a:extLst>
              <a:ext uri="{FF2B5EF4-FFF2-40B4-BE49-F238E27FC236}">
                <a16:creationId xmlns:a16="http://schemas.microsoft.com/office/drawing/2014/main" id="{1485DC63-8D9E-4F4E-98AD-A5D1447D80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05"/>
          <a:stretch/>
        </p:blipFill>
        <p:spPr bwMode="auto">
          <a:xfrm>
            <a:off x="7756448" y="1349992"/>
            <a:ext cx="3155366" cy="401471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5910272" cy="1596177"/>
          </a:xfrm>
        </p:spPr>
        <p:txBody>
          <a:bodyPr>
            <a:normAutofit/>
          </a:bodyPr>
          <a:lstStyle/>
          <a:p>
            <a:r>
              <a:rPr lang="es-ES" dirty="0"/>
              <a:t>Modificar un Usuario</a:t>
            </a:r>
          </a:p>
        </p:txBody>
      </p:sp>
      <p:sp>
        <p:nvSpPr>
          <p:cNvPr id="4" name="Marcador de contenido 3">
            <a:extLst>
              <a:ext uri="{FF2B5EF4-FFF2-40B4-BE49-F238E27FC236}">
                <a16:creationId xmlns:a16="http://schemas.microsoft.com/office/drawing/2014/main" id="{0D65CFA0-B4D8-426E-A16D-431D0D3E4115}"/>
              </a:ext>
            </a:extLst>
          </p:cNvPr>
          <p:cNvSpPr>
            <a:spLocks noGrp="1"/>
          </p:cNvSpPr>
          <p:nvPr>
            <p:ph sz="quarter" idx="13"/>
          </p:nvPr>
        </p:nvSpPr>
        <p:spPr>
          <a:xfrm>
            <a:off x="913775" y="2367092"/>
            <a:ext cx="5910274" cy="3424107"/>
          </a:xfrm>
        </p:spPr>
        <p:txBody>
          <a:bodyPr>
            <a:normAutofit/>
          </a:bodyPr>
          <a:lstStyle/>
          <a:p>
            <a:pPr marL="0" indent="0" algn="just">
              <a:buNone/>
            </a:pPr>
            <a:r>
              <a:rPr lang="es-ES" cap="none" dirty="0"/>
              <a:t>A menudo se le pedirá que cambie los atributos de un usuario de base de datos existente. </a:t>
            </a:r>
          </a:p>
          <a:p>
            <a:pPr algn="just"/>
            <a:r>
              <a:rPr lang="es-ES" cap="none" dirty="0"/>
              <a:t>Cambiar una contraseña</a:t>
            </a:r>
          </a:p>
          <a:p>
            <a:pPr algn="just"/>
            <a:r>
              <a:rPr lang="es-ES" cap="none" dirty="0"/>
              <a:t>Bloquear una cuenta</a:t>
            </a:r>
          </a:p>
          <a:p>
            <a:pPr algn="just"/>
            <a:r>
              <a:rPr lang="es-ES" cap="none" dirty="0"/>
              <a:t>Aumentar una cuota de almacenamiento</a:t>
            </a:r>
          </a:p>
          <a:p>
            <a:pPr marL="0" indent="0" algn="just">
              <a:buNone/>
            </a:pPr>
            <a:r>
              <a:rPr lang="es-ES" cap="none" dirty="0"/>
              <a:t>Se debe proporcionar una aprobación por escrito y se debe la motivación del cambio</a:t>
            </a:r>
            <a:r>
              <a:rPr lang="es-ES" dirty="0"/>
              <a:t>. </a:t>
            </a:r>
          </a:p>
        </p:txBody>
      </p:sp>
    </p:spTree>
    <p:extLst>
      <p:ext uri="{BB962C8B-B14F-4D97-AF65-F5344CB8AC3E}">
        <p14:creationId xmlns:p14="http://schemas.microsoft.com/office/powerpoint/2010/main" val="3348027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5" name="Rounded 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22530" name="Picture 2" descr="Resultado de imagen para modificar un usuario">
            <a:extLst>
              <a:ext uri="{FF2B5EF4-FFF2-40B4-BE49-F238E27FC236}">
                <a16:creationId xmlns:a16="http://schemas.microsoft.com/office/drawing/2014/main" id="{7EA78A3C-5A9F-480F-A4D7-43F5FC133C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05"/>
          <a:stretch/>
        </p:blipFill>
        <p:spPr bwMode="auto">
          <a:xfrm>
            <a:off x="7756448" y="1349992"/>
            <a:ext cx="3155366" cy="401471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5910272" cy="1596177"/>
          </a:xfrm>
        </p:spPr>
        <p:txBody>
          <a:bodyPr>
            <a:normAutofit/>
          </a:bodyPr>
          <a:lstStyle/>
          <a:p>
            <a:r>
              <a:rPr lang="es-ES" dirty="0"/>
              <a:t>Modificar un Usuario Oracle</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913775" y="2367092"/>
            <a:ext cx="5910274" cy="3424107"/>
          </a:xfrm>
        </p:spPr>
        <p:txBody>
          <a:bodyPr>
            <a:normAutofit/>
          </a:bodyPr>
          <a:lstStyle/>
          <a:p>
            <a:pPr marL="0" indent="0">
              <a:buNone/>
            </a:pPr>
            <a:r>
              <a:rPr lang="en-US" dirty="0"/>
              <a:t>ALTER USER </a:t>
            </a:r>
            <a:r>
              <a:rPr lang="en-US" dirty="0" err="1"/>
              <a:t>sidney</a:t>
            </a:r>
            <a:r>
              <a:rPr lang="en-US" dirty="0"/>
              <a:t> </a:t>
            </a:r>
          </a:p>
          <a:p>
            <a:pPr marL="0" indent="0">
              <a:buNone/>
            </a:pPr>
            <a:r>
              <a:rPr lang="en-US" dirty="0"/>
              <a:t>    IDENTIFIED BY second_2nd_pwd</a:t>
            </a:r>
          </a:p>
          <a:p>
            <a:pPr marL="0" indent="0">
              <a:buNone/>
            </a:pPr>
            <a:r>
              <a:rPr lang="en-US" dirty="0"/>
              <a:t>    DEFAULT TABLESPACE example; </a:t>
            </a:r>
          </a:p>
          <a:p>
            <a:pPr marL="0" indent="0">
              <a:buNone/>
            </a:pPr>
            <a:endParaRPr lang="en-US" dirty="0"/>
          </a:p>
          <a:p>
            <a:pPr marL="0" indent="0">
              <a:buNone/>
            </a:pPr>
            <a:r>
              <a:rPr lang="es-ES" dirty="0"/>
              <a:t>ALTER </a:t>
            </a:r>
            <a:r>
              <a:rPr lang="es-ES" dirty="0" err="1"/>
              <a:t>USER</a:t>
            </a:r>
            <a:r>
              <a:rPr lang="es-ES" dirty="0"/>
              <a:t> </a:t>
            </a:r>
            <a:r>
              <a:rPr lang="es-ES" dirty="0" err="1"/>
              <a:t>sidney</a:t>
            </a:r>
            <a:r>
              <a:rPr lang="es-ES" dirty="0"/>
              <a:t> </a:t>
            </a:r>
            <a:r>
              <a:rPr lang="es-ES" dirty="0" err="1"/>
              <a:t>PASSWORD</a:t>
            </a:r>
            <a:r>
              <a:rPr lang="es-ES" dirty="0"/>
              <a:t> EXPIRE;</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2130035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Resultado de imagen para modificar un usuario">
            <a:extLst>
              <a:ext uri="{FF2B5EF4-FFF2-40B4-BE49-F238E27FC236}">
                <a16:creationId xmlns:a16="http://schemas.microsoft.com/office/drawing/2014/main" id="{8524F5DB-CEE7-4F03-BB98-82C28D3C53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88" r="19157"/>
          <a:stretch/>
        </p:blipFill>
        <p:spPr bwMode="auto">
          <a:xfrm>
            <a:off x="8121445" y="10"/>
            <a:ext cx="407055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6672886" cy="1596177"/>
          </a:xfrm>
        </p:spPr>
        <p:txBody>
          <a:bodyPr>
            <a:normAutofit/>
          </a:bodyPr>
          <a:lstStyle/>
          <a:p>
            <a:r>
              <a:rPr lang="es-ES" dirty="0"/>
              <a:t>Usuarios por Defecto</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913774" y="2367092"/>
            <a:ext cx="6672887" cy="3424107"/>
          </a:xfrm>
        </p:spPr>
        <p:txBody>
          <a:bodyPr>
            <a:normAutofit fontScale="92500" lnSpcReduction="10000"/>
          </a:bodyPr>
          <a:lstStyle/>
          <a:p>
            <a:pPr marL="0" indent="0">
              <a:lnSpc>
                <a:spcPct val="110000"/>
              </a:lnSpc>
              <a:buNone/>
            </a:pPr>
            <a:r>
              <a:rPr lang="es-ES" sz="2400" cap="none" dirty="0"/>
              <a:t>Todos los sistemas de gestión de base de datos tiene usuarios por defecto en su instalación, es buena practica modificarlos luego de la instalación.</a:t>
            </a:r>
          </a:p>
          <a:p>
            <a:pPr marL="0" indent="0">
              <a:lnSpc>
                <a:spcPct val="110000"/>
              </a:lnSpc>
              <a:buNone/>
            </a:pPr>
            <a:endParaRPr lang="es-ES" sz="2400" cap="none" dirty="0"/>
          </a:p>
          <a:p>
            <a:pPr marL="0" indent="0">
              <a:lnSpc>
                <a:spcPct val="110000"/>
              </a:lnSpc>
              <a:buNone/>
            </a:pPr>
            <a:r>
              <a:rPr lang="es-ES" sz="2400" cap="none" dirty="0" err="1"/>
              <a:t>Mysql</a:t>
            </a:r>
            <a:r>
              <a:rPr lang="es-ES" sz="2400" cap="none" dirty="0"/>
              <a:t>:</a:t>
            </a:r>
          </a:p>
          <a:p>
            <a:pPr>
              <a:lnSpc>
                <a:spcPct val="110000"/>
              </a:lnSpc>
            </a:pPr>
            <a:r>
              <a:rPr lang="es-ES" sz="2400" cap="none" dirty="0" err="1"/>
              <a:t>Root</a:t>
            </a:r>
            <a:endParaRPr lang="es-ES" sz="2400" cap="none" dirty="0"/>
          </a:p>
          <a:p>
            <a:pPr>
              <a:lnSpc>
                <a:spcPct val="110000"/>
              </a:lnSpc>
            </a:pPr>
            <a:r>
              <a:rPr lang="es-ES" sz="2400" cap="none" dirty="0" err="1"/>
              <a:t>Mysql.Sys</a:t>
            </a:r>
            <a:endParaRPr lang="es-ES" sz="2400" cap="none" dirty="0"/>
          </a:p>
          <a:p>
            <a:pPr>
              <a:lnSpc>
                <a:spcPct val="110000"/>
              </a:lnSpc>
            </a:pPr>
            <a:r>
              <a:rPr lang="es-ES" sz="2400" cap="none" dirty="0" err="1"/>
              <a:t>Mysql.Session</a:t>
            </a:r>
            <a:endParaRPr lang="es-ES" sz="2400" cap="none" dirty="0"/>
          </a:p>
          <a:p>
            <a:pPr marL="0" indent="0">
              <a:lnSpc>
                <a:spcPct val="110000"/>
              </a:lnSpc>
              <a:buNone/>
            </a:pPr>
            <a:endParaRPr lang="es-ES" dirty="0"/>
          </a:p>
          <a:p>
            <a:pPr marL="0" indent="0">
              <a:lnSpc>
                <a:spcPct val="110000"/>
              </a:lnSpc>
              <a:buNone/>
            </a:pPr>
            <a:endParaRPr lang="es-ES" dirty="0"/>
          </a:p>
        </p:txBody>
      </p:sp>
    </p:spTree>
    <p:extLst>
      <p:ext uri="{BB962C8B-B14F-4D97-AF65-F5344CB8AC3E}">
        <p14:creationId xmlns:p14="http://schemas.microsoft.com/office/powerpoint/2010/main" val="3754303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Modificar un Usuario MySQL</a:t>
            </a:r>
          </a:p>
        </p:txBody>
      </p:sp>
      <p:pic>
        <p:nvPicPr>
          <p:cNvPr id="3" name="Marcador de contenido 2">
            <a:extLst>
              <a:ext uri="{FF2B5EF4-FFF2-40B4-BE49-F238E27FC236}">
                <a16:creationId xmlns:a16="http://schemas.microsoft.com/office/drawing/2014/main" id="{D22C0897-A294-4F41-8E91-ACA2D522240B}"/>
              </a:ext>
            </a:extLst>
          </p:cNvPr>
          <p:cNvPicPr>
            <a:picLocks noGrp="1" noChangeAspect="1"/>
          </p:cNvPicPr>
          <p:nvPr>
            <p:ph sz="quarter" idx="13"/>
          </p:nvPr>
        </p:nvPicPr>
        <p:blipFill rotWithShape="1">
          <a:blip r:embed="rId3"/>
          <a:srcRect l="29655" t="36662" r="43669" b="49924"/>
          <a:stretch/>
        </p:blipFill>
        <p:spPr>
          <a:xfrm>
            <a:off x="805128" y="2329893"/>
            <a:ext cx="10581744" cy="2859932"/>
          </a:xfrm>
          <a:prstGeom prst="rect">
            <a:avLst/>
          </a:prstGeom>
        </p:spPr>
      </p:pic>
    </p:spTree>
    <p:extLst>
      <p:ext uri="{BB962C8B-B14F-4D97-AF65-F5344CB8AC3E}">
        <p14:creationId xmlns:p14="http://schemas.microsoft.com/office/powerpoint/2010/main" val="194556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a:extLst>
              <a:ext uri="{FF2B5EF4-FFF2-40B4-BE49-F238E27FC236}">
                <a16:creationId xmlns:a16="http://schemas.microsoft.com/office/drawing/2014/main" id="{562740C8-4AF2-4DA5-9ABD-AB398FD17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45" r="22576" b="-5"/>
          <a:stretch/>
        </p:blipFill>
        <p:spPr bwMode="auto">
          <a:xfrm>
            <a:off x="7370064" y="2505456"/>
            <a:ext cx="3494466" cy="293522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5" y="618517"/>
            <a:ext cx="10364451" cy="1596177"/>
          </a:xfrm>
        </p:spPr>
        <p:txBody>
          <a:bodyPr>
            <a:normAutofit/>
          </a:bodyPr>
          <a:lstStyle/>
          <a:p>
            <a:r>
              <a:rPr lang="es-ES" dirty="0"/>
              <a:t>Documentación de la Administración de Usuarios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sz="quarter" idx="13"/>
          </p:nvPr>
        </p:nvSpPr>
        <p:spPr>
          <a:xfrm>
            <a:off x="913774" y="2367092"/>
            <a:ext cx="6096626" cy="3424107"/>
          </a:xfrm>
        </p:spPr>
        <p:txBody>
          <a:bodyPr>
            <a:normAutofit/>
          </a:bodyPr>
          <a:lstStyle/>
          <a:p>
            <a:pPr marL="0" indent="0">
              <a:buNone/>
            </a:pPr>
            <a:r>
              <a:rPr lang="es-ES" sz="2400" cap="none" dirty="0"/>
              <a:t>Todo debe ser documentado por dos razones:</a:t>
            </a:r>
          </a:p>
          <a:p>
            <a:pPr marL="0" indent="0">
              <a:buNone/>
            </a:pPr>
            <a:endParaRPr lang="es-ES" sz="2400" cap="none" dirty="0"/>
          </a:p>
          <a:p>
            <a:r>
              <a:rPr lang="es-ES" sz="2400" cap="none" dirty="0"/>
              <a:t>Proporcionar un documentos físico para poder determinar qué sucedió cuando ocurre una violación de seguridad.</a:t>
            </a:r>
          </a:p>
          <a:p>
            <a:r>
              <a:rPr lang="es-ES" sz="2400" cap="none" dirty="0"/>
              <a:t>Consistencia en la administración.</a:t>
            </a:r>
          </a:p>
          <a:p>
            <a:pPr marL="0" indent="0">
              <a:buNone/>
            </a:pPr>
            <a:endParaRPr lang="es-ES" dirty="0"/>
          </a:p>
        </p:txBody>
      </p:sp>
    </p:spTree>
    <p:extLst>
      <p:ext uri="{BB962C8B-B14F-4D97-AF65-F5344CB8AC3E}">
        <p14:creationId xmlns:p14="http://schemas.microsoft.com/office/powerpoint/2010/main" val="1819993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734674" y="95145"/>
            <a:ext cx="10364451" cy="1596177"/>
          </a:xfrm>
        </p:spPr>
        <p:txBody>
          <a:bodyPr/>
          <a:lstStyle/>
          <a:p>
            <a:r>
              <a:rPr lang="es-ES" dirty="0"/>
              <a:t>Modificar un Usuario MySQL</a:t>
            </a:r>
          </a:p>
        </p:txBody>
      </p:sp>
      <p:pic>
        <p:nvPicPr>
          <p:cNvPr id="6" name="Marcador de contenido 5">
            <a:extLst>
              <a:ext uri="{FF2B5EF4-FFF2-40B4-BE49-F238E27FC236}">
                <a16:creationId xmlns:a16="http://schemas.microsoft.com/office/drawing/2014/main" id="{5DFA5152-E3DC-4792-96C8-A1967A6C9303}"/>
              </a:ext>
            </a:extLst>
          </p:cNvPr>
          <p:cNvPicPr>
            <a:picLocks noGrp="1" noChangeAspect="1"/>
          </p:cNvPicPr>
          <p:nvPr>
            <p:ph sz="quarter" idx="13"/>
          </p:nvPr>
        </p:nvPicPr>
        <p:blipFill rotWithShape="1">
          <a:blip r:embed="rId3"/>
          <a:srcRect l="29462" t="25933" r="45388" b="68702"/>
          <a:stretch/>
        </p:blipFill>
        <p:spPr>
          <a:xfrm>
            <a:off x="1283577" y="1195867"/>
            <a:ext cx="10376204" cy="1245140"/>
          </a:xfrm>
          <a:prstGeom prst="rect">
            <a:avLst/>
          </a:prstGeom>
        </p:spPr>
      </p:pic>
      <p:pic>
        <p:nvPicPr>
          <p:cNvPr id="7" name="Imagen 6">
            <a:extLst>
              <a:ext uri="{FF2B5EF4-FFF2-40B4-BE49-F238E27FC236}">
                <a16:creationId xmlns:a16="http://schemas.microsoft.com/office/drawing/2014/main" id="{0A586307-D06B-49D5-AB0A-F94BF2492B5C}"/>
              </a:ext>
            </a:extLst>
          </p:cNvPr>
          <p:cNvPicPr>
            <a:picLocks noChangeAspect="1"/>
          </p:cNvPicPr>
          <p:nvPr/>
        </p:nvPicPr>
        <p:blipFill rotWithShape="1">
          <a:blip r:embed="rId3"/>
          <a:srcRect l="29682" t="40284" r="43670" b="51773"/>
          <a:stretch/>
        </p:blipFill>
        <p:spPr>
          <a:xfrm>
            <a:off x="2000350" y="2501246"/>
            <a:ext cx="8942658" cy="1499370"/>
          </a:xfrm>
          <a:prstGeom prst="rect">
            <a:avLst/>
          </a:prstGeom>
        </p:spPr>
      </p:pic>
      <p:pic>
        <p:nvPicPr>
          <p:cNvPr id="8" name="Imagen 7">
            <a:extLst>
              <a:ext uri="{FF2B5EF4-FFF2-40B4-BE49-F238E27FC236}">
                <a16:creationId xmlns:a16="http://schemas.microsoft.com/office/drawing/2014/main" id="{73CF5D72-6B32-4CF1-99D3-5DA2FCD9B0E4}"/>
              </a:ext>
            </a:extLst>
          </p:cNvPr>
          <p:cNvPicPr>
            <a:picLocks noChangeAspect="1"/>
          </p:cNvPicPr>
          <p:nvPr/>
        </p:nvPicPr>
        <p:blipFill rotWithShape="1">
          <a:blip r:embed="rId3"/>
          <a:srcRect l="29362" t="57305" r="46224" b="35319"/>
          <a:stretch/>
        </p:blipFill>
        <p:spPr>
          <a:xfrm>
            <a:off x="1994627" y="4046514"/>
            <a:ext cx="8948381" cy="1520698"/>
          </a:xfrm>
          <a:prstGeom prst="rect">
            <a:avLst/>
          </a:prstGeom>
        </p:spPr>
      </p:pic>
      <p:pic>
        <p:nvPicPr>
          <p:cNvPr id="9" name="Imagen 8">
            <a:extLst>
              <a:ext uri="{FF2B5EF4-FFF2-40B4-BE49-F238E27FC236}">
                <a16:creationId xmlns:a16="http://schemas.microsoft.com/office/drawing/2014/main" id="{A5CF9657-6266-481D-9E57-63C7FC1DEF14}"/>
              </a:ext>
            </a:extLst>
          </p:cNvPr>
          <p:cNvPicPr>
            <a:picLocks noChangeAspect="1"/>
          </p:cNvPicPr>
          <p:nvPr/>
        </p:nvPicPr>
        <p:blipFill rotWithShape="1">
          <a:blip r:embed="rId3"/>
          <a:srcRect l="29415" t="72624" r="44734" b="22270"/>
          <a:stretch/>
        </p:blipFill>
        <p:spPr>
          <a:xfrm>
            <a:off x="884659" y="5567212"/>
            <a:ext cx="10856082" cy="1206229"/>
          </a:xfrm>
          <a:prstGeom prst="rect">
            <a:avLst/>
          </a:prstGeom>
        </p:spPr>
      </p:pic>
    </p:spTree>
    <p:extLst>
      <p:ext uri="{BB962C8B-B14F-4D97-AF65-F5344CB8AC3E}">
        <p14:creationId xmlns:p14="http://schemas.microsoft.com/office/powerpoint/2010/main" val="1541862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5" name="Rounded 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21506" name="Picture 2" descr="Resultado de imagen para modificar un usuario">
            <a:extLst>
              <a:ext uri="{FF2B5EF4-FFF2-40B4-BE49-F238E27FC236}">
                <a16:creationId xmlns:a16="http://schemas.microsoft.com/office/drawing/2014/main" id="{FE5501EB-EA16-4FB9-AE94-B51114BB05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05"/>
          <a:stretch/>
        </p:blipFill>
        <p:spPr bwMode="auto">
          <a:xfrm>
            <a:off x="7756448" y="1349992"/>
            <a:ext cx="3155366" cy="401471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5910272" cy="1596177"/>
          </a:xfrm>
        </p:spPr>
        <p:txBody>
          <a:bodyPr>
            <a:normAutofit/>
          </a:bodyPr>
          <a:lstStyle/>
          <a:p>
            <a:r>
              <a:rPr lang="es-ES" dirty="0"/>
              <a:t>Modificar un Usuario Oracle</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913775" y="2367092"/>
            <a:ext cx="5910274" cy="3424107"/>
          </a:xfrm>
        </p:spPr>
        <p:txBody>
          <a:bodyPr>
            <a:normAutofit fontScale="92500" lnSpcReduction="20000"/>
          </a:bodyPr>
          <a:lstStyle/>
          <a:p>
            <a:pPr marL="0" indent="0">
              <a:lnSpc>
                <a:spcPct val="110000"/>
              </a:lnSpc>
              <a:buNone/>
            </a:pPr>
            <a:r>
              <a:rPr lang="en-US" sz="1600" dirty="0"/>
              <a:t>ALTER USER username</a:t>
            </a:r>
          </a:p>
          <a:p>
            <a:pPr marL="0" indent="0">
              <a:lnSpc>
                <a:spcPct val="110000"/>
              </a:lnSpc>
              <a:buNone/>
            </a:pPr>
            <a:r>
              <a:rPr lang="en-US" sz="1600" dirty="0"/>
              <a:t>   [ IDENTIFIED { BY password | EXTERNALLY | GLOBALLY AS</a:t>
            </a:r>
          </a:p>
          <a:p>
            <a:pPr marL="0" indent="0">
              <a:lnSpc>
                <a:spcPct val="110000"/>
              </a:lnSpc>
              <a:buNone/>
            </a:pPr>
            <a:r>
              <a:rPr lang="en-US" sz="1600" dirty="0"/>
              <a:t>'</a:t>
            </a:r>
            <a:r>
              <a:rPr lang="en-US" sz="1600" dirty="0" err="1"/>
              <a:t>external_name</a:t>
            </a:r>
            <a:r>
              <a:rPr lang="en-US" sz="1600" dirty="0"/>
              <a:t>' } ]</a:t>
            </a:r>
          </a:p>
          <a:p>
            <a:pPr marL="0" indent="0">
              <a:lnSpc>
                <a:spcPct val="110000"/>
              </a:lnSpc>
              <a:buNone/>
            </a:pPr>
            <a:r>
              <a:rPr lang="en-US" sz="1600" dirty="0"/>
              <a:t>   [ DEFAULT TABLESPACE tablespace]</a:t>
            </a:r>
          </a:p>
          <a:p>
            <a:pPr marL="0" indent="0">
              <a:lnSpc>
                <a:spcPct val="110000"/>
              </a:lnSpc>
              <a:buNone/>
            </a:pPr>
            <a:r>
              <a:rPr lang="en-US" sz="1600" dirty="0"/>
              <a:t>   [ TEMPORARY TABLESPACE  { tablespace |</a:t>
            </a:r>
          </a:p>
          <a:p>
            <a:pPr marL="0" indent="0">
              <a:lnSpc>
                <a:spcPct val="110000"/>
              </a:lnSpc>
              <a:buNone/>
            </a:pPr>
            <a:r>
              <a:rPr lang="en-US" sz="1600" dirty="0" err="1"/>
              <a:t>tablespace_group_name</a:t>
            </a:r>
            <a:r>
              <a:rPr lang="en-US" sz="1600" dirty="0"/>
              <a:t> } ]</a:t>
            </a:r>
          </a:p>
          <a:p>
            <a:pPr marL="0" indent="0">
              <a:lnSpc>
                <a:spcPct val="110000"/>
              </a:lnSpc>
              <a:buNone/>
            </a:pPr>
            <a:r>
              <a:rPr lang="en-US" sz="1600" dirty="0"/>
              <a:t>   [ QUOTA { integer { K | M } ON tablespace | UNLIMITED ]</a:t>
            </a:r>
          </a:p>
          <a:p>
            <a:pPr marL="0" indent="0">
              <a:lnSpc>
                <a:spcPct val="110000"/>
              </a:lnSpc>
              <a:buNone/>
            </a:pPr>
            <a:r>
              <a:rPr lang="en-US" sz="1600" dirty="0"/>
              <a:t>   [ PROFILE </a:t>
            </a:r>
            <a:r>
              <a:rPr lang="en-US" sz="1600" dirty="0" err="1"/>
              <a:t>profile</a:t>
            </a:r>
            <a:r>
              <a:rPr lang="en-US" sz="1600" dirty="0"/>
              <a:t> ]</a:t>
            </a:r>
          </a:p>
          <a:p>
            <a:pPr marL="0" indent="0">
              <a:lnSpc>
                <a:spcPct val="110000"/>
              </a:lnSpc>
              <a:buNone/>
            </a:pPr>
            <a:r>
              <a:rPr lang="en-US" sz="1600" dirty="0"/>
              <a:t>   [ PASSWORD EXPIRE ]</a:t>
            </a:r>
          </a:p>
          <a:p>
            <a:pPr marL="0" indent="0">
              <a:lnSpc>
                <a:spcPct val="110000"/>
              </a:lnSpc>
              <a:buNone/>
            </a:pPr>
            <a:r>
              <a:rPr lang="en-US" sz="1600" dirty="0"/>
              <a:t>   [ ACCOUNT { LOCK | UNLOCK } ]</a:t>
            </a:r>
          </a:p>
          <a:p>
            <a:pPr marL="0" indent="0">
              <a:lnSpc>
                <a:spcPct val="110000"/>
              </a:lnSpc>
              <a:buNone/>
            </a:pPr>
            <a:endParaRPr lang="es-ES" sz="1300" dirty="0"/>
          </a:p>
          <a:p>
            <a:pPr marL="0" indent="0">
              <a:lnSpc>
                <a:spcPct val="110000"/>
              </a:lnSpc>
              <a:buNone/>
            </a:pPr>
            <a:endParaRPr lang="es-ES" sz="1300" dirty="0"/>
          </a:p>
        </p:txBody>
      </p:sp>
    </p:spTree>
    <p:extLst>
      <p:ext uri="{BB962C8B-B14F-4D97-AF65-F5344CB8AC3E}">
        <p14:creationId xmlns:p14="http://schemas.microsoft.com/office/powerpoint/2010/main" val="1758066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Resultado de imagen para modificar un usuario">
            <a:extLst>
              <a:ext uri="{FF2B5EF4-FFF2-40B4-BE49-F238E27FC236}">
                <a16:creationId xmlns:a16="http://schemas.microsoft.com/office/drawing/2014/main" id="{5C71F1A3-B331-4F5C-96F8-E37EF48C2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262" y="618517"/>
            <a:ext cx="5629884" cy="5629884"/>
          </a:xfrm>
          <a:prstGeom prst="roundRect">
            <a:avLst>
              <a:gd name="adj" fmla="val 298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8196408" y="640831"/>
            <a:ext cx="3352128" cy="1573863"/>
          </a:xfrm>
        </p:spPr>
        <p:txBody>
          <a:bodyPr>
            <a:normAutofit/>
          </a:bodyPr>
          <a:lstStyle/>
          <a:p>
            <a:r>
              <a:rPr lang="es-ES" dirty="0"/>
              <a:t>Usuarios por Defecto</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7279788" y="2214694"/>
            <a:ext cx="4545570" cy="4196577"/>
          </a:xfrm>
        </p:spPr>
        <p:txBody>
          <a:bodyPr>
            <a:normAutofit/>
          </a:bodyPr>
          <a:lstStyle/>
          <a:p>
            <a:pPr marL="0" indent="0">
              <a:buNone/>
            </a:pPr>
            <a:r>
              <a:rPr lang="es-ES" sz="1800" dirty="0"/>
              <a:t>Oracle:</a:t>
            </a:r>
          </a:p>
          <a:p>
            <a:r>
              <a:rPr lang="en-US" sz="1800" dirty="0"/>
              <a:t>SYS, </a:t>
            </a:r>
            <a:r>
              <a:rPr lang="en-US" sz="1800" dirty="0" err="1"/>
              <a:t>Propietario</a:t>
            </a:r>
            <a:r>
              <a:rPr lang="en-US" sz="1800" dirty="0"/>
              <a:t> del </a:t>
            </a:r>
            <a:r>
              <a:rPr lang="en-US" sz="1800" dirty="0" err="1"/>
              <a:t>Diccionario</a:t>
            </a:r>
            <a:r>
              <a:rPr lang="en-US" sz="1800" dirty="0"/>
              <a:t> de </a:t>
            </a:r>
            <a:r>
              <a:rPr lang="en-US" sz="1800" dirty="0" err="1"/>
              <a:t>DAtos</a:t>
            </a:r>
            <a:endParaRPr lang="en-US" sz="1800" dirty="0"/>
          </a:p>
          <a:p>
            <a:r>
              <a:rPr lang="en-US" sz="1800" dirty="0"/>
              <a:t>SYSTEM, </a:t>
            </a:r>
            <a:r>
              <a:rPr lang="en-US" sz="1800" dirty="0" err="1"/>
              <a:t>Realiza</a:t>
            </a:r>
            <a:r>
              <a:rPr lang="en-US" sz="1800" dirty="0"/>
              <a:t> </a:t>
            </a:r>
            <a:r>
              <a:rPr lang="en-US" sz="1800" dirty="0" err="1"/>
              <a:t>todas</a:t>
            </a:r>
            <a:r>
              <a:rPr lang="en-US" sz="1800" dirty="0"/>
              <a:t> las </a:t>
            </a:r>
            <a:r>
              <a:rPr lang="en-US" sz="1800" dirty="0" err="1"/>
              <a:t>tareas</a:t>
            </a:r>
            <a:r>
              <a:rPr lang="en-US" sz="1800" dirty="0"/>
              <a:t> de la base de </a:t>
            </a:r>
            <a:r>
              <a:rPr lang="en-US" sz="1800" dirty="0" err="1"/>
              <a:t>datos</a:t>
            </a:r>
            <a:endParaRPr lang="en-US" sz="1800" dirty="0"/>
          </a:p>
          <a:p>
            <a:r>
              <a:rPr lang="en-US" sz="1800" dirty="0"/>
              <a:t>ORAPWD, </a:t>
            </a:r>
            <a:r>
              <a:rPr lang="en-US" sz="1800" dirty="0" err="1"/>
              <a:t>Crea</a:t>
            </a:r>
            <a:r>
              <a:rPr lang="en-US" sz="1800" dirty="0"/>
              <a:t> un archive de </a:t>
            </a:r>
            <a:r>
              <a:rPr lang="en-US" sz="1800" dirty="0" err="1"/>
              <a:t>contraseñas</a:t>
            </a:r>
            <a:endParaRPr lang="en-US" sz="1800" dirty="0"/>
          </a:p>
          <a:p>
            <a:endParaRPr lang="es-ES" sz="1800" dirty="0"/>
          </a:p>
          <a:p>
            <a:pPr marL="0" indent="0">
              <a:buNone/>
            </a:pPr>
            <a:endParaRPr lang="es-ES" sz="1800" dirty="0"/>
          </a:p>
          <a:p>
            <a:pPr marL="0" indent="0">
              <a:buNone/>
            </a:pPr>
            <a:endParaRPr lang="es-ES" sz="1800" dirty="0"/>
          </a:p>
        </p:txBody>
      </p:sp>
    </p:spTree>
    <p:extLst>
      <p:ext uri="{BB962C8B-B14F-4D97-AF65-F5344CB8AC3E}">
        <p14:creationId xmlns:p14="http://schemas.microsoft.com/office/powerpoint/2010/main" val="69858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846868" y="618517"/>
            <a:ext cx="10364451" cy="1596177"/>
          </a:xfrm>
        </p:spPr>
        <p:txBody>
          <a:bodyPr/>
          <a:lstStyle/>
          <a:p>
            <a:r>
              <a:rPr lang="es-ES" dirty="0"/>
              <a:t>Usuarios Remotos</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545784" y="2300184"/>
            <a:ext cx="10363826" cy="3424107"/>
          </a:xfrm>
        </p:spPr>
        <p:txBody>
          <a:bodyPr>
            <a:normAutofit/>
          </a:bodyPr>
          <a:lstStyle/>
          <a:p>
            <a:pPr marL="0" indent="0">
              <a:buNone/>
            </a:pPr>
            <a:r>
              <a:rPr lang="es-ES" dirty="0"/>
              <a:t>Todas las cuentas se deben crear en la base de datos sin embargo podemos tener dos tipos de conexiones:</a:t>
            </a:r>
          </a:p>
          <a:p>
            <a:r>
              <a:rPr lang="es-ES" cap="none" dirty="0"/>
              <a:t>Usuarios remotos</a:t>
            </a:r>
          </a:p>
          <a:p>
            <a:r>
              <a:rPr lang="es-ES" cap="none" dirty="0"/>
              <a:t>Usuarios locales</a:t>
            </a:r>
          </a:p>
          <a:p>
            <a:pPr marL="0" indent="0">
              <a:buNone/>
            </a:pPr>
            <a:endParaRPr lang="es-ES" dirty="0"/>
          </a:p>
          <a:p>
            <a:pPr marL="0" indent="0">
              <a:buNone/>
            </a:pPr>
            <a:endParaRPr lang="es-ES" dirty="0"/>
          </a:p>
        </p:txBody>
      </p:sp>
      <p:pic>
        <p:nvPicPr>
          <p:cNvPr id="25602" name="Picture 2" descr="Resultado de imagen para usuarios">
            <a:extLst>
              <a:ext uri="{FF2B5EF4-FFF2-40B4-BE49-F238E27FC236}">
                <a16:creationId xmlns:a16="http://schemas.microsoft.com/office/drawing/2014/main" id="{99191DA9-9805-48B3-80BC-9AE83A73B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502" y="3146501"/>
            <a:ext cx="3576137" cy="357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49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791112" y="0"/>
            <a:ext cx="10364451" cy="1596177"/>
          </a:xfrm>
        </p:spPr>
        <p:txBody>
          <a:bodyPr/>
          <a:lstStyle/>
          <a:p>
            <a:r>
              <a:rPr lang="es-ES" dirty="0"/>
              <a:t>Usuarios Remotos</a:t>
            </a:r>
          </a:p>
        </p:txBody>
      </p:sp>
      <p:pic>
        <p:nvPicPr>
          <p:cNvPr id="8" name="Marcador de contenido 7" descr="Imagen que contiene microscopio, objeto&#10;&#10;Descripción generada con confianza muy alta">
            <a:extLst>
              <a:ext uri="{FF2B5EF4-FFF2-40B4-BE49-F238E27FC236}">
                <a16:creationId xmlns:a16="http://schemas.microsoft.com/office/drawing/2014/main" id="{A5CC0A47-5A24-41C4-815C-E70CBB4E346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992138" y="1325870"/>
            <a:ext cx="4071766" cy="5331407"/>
          </a:xfrm>
        </p:spPr>
      </p:pic>
    </p:spTree>
    <p:extLst>
      <p:ext uri="{BB962C8B-B14F-4D97-AF65-F5344CB8AC3E}">
        <p14:creationId xmlns:p14="http://schemas.microsoft.com/office/powerpoint/2010/main" val="1010676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Resultado de imagen para usuarios administradores">
            <a:extLst>
              <a:ext uri="{FF2B5EF4-FFF2-40B4-BE49-F238E27FC236}">
                <a16:creationId xmlns:a16="http://schemas.microsoft.com/office/drawing/2014/main" id="{C27E4C55-7F9A-499D-A0BD-EC6705B45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83" r="13286" b="-1"/>
          <a:stretch/>
        </p:blipFill>
        <p:spPr bwMode="auto">
          <a:xfrm>
            <a:off x="913774" y="2505456"/>
            <a:ext cx="3494466" cy="293522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5" y="618517"/>
            <a:ext cx="10364451" cy="1596177"/>
          </a:xfrm>
        </p:spPr>
        <p:txBody>
          <a:bodyPr>
            <a:normAutofit/>
          </a:bodyPr>
          <a:lstStyle/>
          <a:p>
            <a:r>
              <a:rPr lang="es-ES" dirty="0"/>
              <a:t>Prácticas para Administradores</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4837814" y="2367092"/>
            <a:ext cx="6439786" cy="3424107"/>
          </a:xfrm>
        </p:spPr>
        <p:txBody>
          <a:bodyPr>
            <a:normAutofit/>
          </a:bodyPr>
          <a:lstStyle/>
          <a:p>
            <a:pPr marL="0" indent="0">
              <a:lnSpc>
                <a:spcPct val="110000"/>
              </a:lnSpc>
              <a:buNone/>
            </a:pPr>
            <a:r>
              <a:rPr lang="es-ES" cap="none" dirty="0"/>
              <a:t>Los administradores de base de datos son responsables de:</a:t>
            </a:r>
          </a:p>
          <a:p>
            <a:pPr>
              <a:lnSpc>
                <a:spcPct val="110000"/>
              </a:lnSpc>
            </a:pPr>
            <a:r>
              <a:rPr lang="es-ES" cap="none" dirty="0"/>
              <a:t>Cuentas de usuario</a:t>
            </a:r>
          </a:p>
          <a:p>
            <a:pPr>
              <a:lnSpc>
                <a:spcPct val="110000"/>
              </a:lnSpc>
            </a:pPr>
            <a:r>
              <a:rPr lang="es-ES" cap="none" dirty="0"/>
              <a:t>Archivos de datos y memoria</a:t>
            </a:r>
          </a:p>
          <a:p>
            <a:pPr>
              <a:lnSpc>
                <a:spcPct val="110000"/>
              </a:lnSpc>
            </a:pPr>
            <a:r>
              <a:rPr lang="es-ES" cap="none" dirty="0"/>
              <a:t>Como copia de seguridad</a:t>
            </a:r>
          </a:p>
          <a:p>
            <a:pPr>
              <a:lnSpc>
                <a:spcPct val="110000"/>
              </a:lnSpc>
            </a:pPr>
            <a:r>
              <a:rPr lang="es-ES" cap="none" dirty="0"/>
              <a:t>Recuperación y ajuste de rendimiento</a:t>
            </a:r>
          </a:p>
          <a:p>
            <a:pPr marL="0" indent="0">
              <a:lnSpc>
                <a:spcPct val="110000"/>
              </a:lnSpc>
              <a:buNone/>
            </a:pPr>
            <a:r>
              <a:rPr lang="es-ES" cap="none" dirty="0"/>
              <a:t>La misión de base de datos no termina mientras una base de datos esté en uso continuo</a:t>
            </a:r>
          </a:p>
        </p:txBody>
      </p:sp>
    </p:spTree>
    <p:extLst>
      <p:ext uri="{BB962C8B-B14F-4D97-AF65-F5344CB8AC3E}">
        <p14:creationId xmlns:p14="http://schemas.microsoft.com/office/powerpoint/2010/main" val="2439664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Resultado de imagen para usuarios administradores">
            <a:extLst>
              <a:ext uri="{FF2B5EF4-FFF2-40B4-BE49-F238E27FC236}">
                <a16:creationId xmlns:a16="http://schemas.microsoft.com/office/drawing/2014/main" id="{BE2128D8-3D00-4545-BE3F-50A57CF017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83" r="13286" b="-1"/>
          <a:stretch/>
        </p:blipFill>
        <p:spPr bwMode="auto">
          <a:xfrm>
            <a:off x="7370064" y="2505456"/>
            <a:ext cx="3494466" cy="293522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5" y="618517"/>
            <a:ext cx="10364451" cy="1596177"/>
          </a:xfrm>
        </p:spPr>
        <p:txBody>
          <a:bodyPr>
            <a:normAutofit/>
          </a:bodyPr>
          <a:lstStyle/>
          <a:p>
            <a:r>
              <a:rPr lang="es-ES" dirty="0"/>
              <a:t>Practicas para Administradores</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913774" y="2367092"/>
            <a:ext cx="6096626" cy="3424107"/>
          </a:xfrm>
        </p:spPr>
        <p:txBody>
          <a:bodyPr>
            <a:normAutofit lnSpcReduction="10000"/>
          </a:bodyPr>
          <a:lstStyle/>
          <a:p>
            <a:pPr marL="0" indent="0" algn="just">
              <a:lnSpc>
                <a:spcPct val="110000"/>
              </a:lnSpc>
              <a:buNone/>
            </a:pPr>
            <a:r>
              <a:rPr lang="es-ES" sz="1800" dirty="0"/>
              <a:t>Para tomar decisiones sensatas, los administradores de bases de datos tienen la responsabilidad de:</a:t>
            </a:r>
          </a:p>
          <a:p>
            <a:pPr algn="just">
              <a:lnSpc>
                <a:spcPct val="110000"/>
              </a:lnSpc>
            </a:pPr>
            <a:r>
              <a:rPr lang="es-ES" sz="1800" dirty="0"/>
              <a:t>E</a:t>
            </a:r>
            <a:r>
              <a:rPr lang="es-ES" sz="1800" cap="none" dirty="0"/>
              <a:t>star al día con las mejores prácticas de la base de datos</a:t>
            </a:r>
          </a:p>
          <a:p>
            <a:pPr algn="just">
              <a:lnSpc>
                <a:spcPct val="110000"/>
              </a:lnSpc>
            </a:pPr>
            <a:r>
              <a:rPr lang="es-ES" sz="1800" dirty="0"/>
              <a:t>L</a:t>
            </a:r>
            <a:r>
              <a:rPr lang="es-ES" sz="1800" cap="none" dirty="0"/>
              <a:t>a tecnología de base de datos</a:t>
            </a:r>
            <a:r>
              <a:rPr lang="es-ES" sz="1800" dirty="0"/>
              <a:t> </a:t>
            </a:r>
          </a:p>
          <a:p>
            <a:pPr algn="just">
              <a:lnSpc>
                <a:spcPct val="110000"/>
              </a:lnSpc>
            </a:pPr>
            <a:r>
              <a:rPr lang="es-ES" sz="1800" dirty="0"/>
              <a:t>P</a:t>
            </a:r>
            <a:r>
              <a:rPr lang="es-ES" sz="1800" cap="none" dirty="0"/>
              <a:t>roblemas de seguridad de la base de datos</a:t>
            </a:r>
          </a:p>
          <a:p>
            <a:pPr marL="0" indent="0" algn="just">
              <a:lnSpc>
                <a:spcPct val="110000"/>
              </a:lnSpc>
              <a:buNone/>
            </a:pPr>
            <a:r>
              <a:rPr lang="es-ES" sz="1800" dirty="0"/>
              <a:t>D</a:t>
            </a:r>
            <a:r>
              <a:rPr lang="es-ES" sz="1800" cap="none" dirty="0"/>
              <a:t>esafortunadamente, en muchos casos, el gestor de bases de datos es responsable de muchos grupos, incluidos administradores de sistemas, administradores de red, operaciones, personal de </a:t>
            </a:r>
            <a:r>
              <a:rPr lang="es-ES" sz="1800" cap="none" dirty="0" err="1"/>
              <a:t>help</a:t>
            </a:r>
            <a:r>
              <a:rPr lang="es-ES" sz="1800" cap="none" dirty="0"/>
              <a:t> </a:t>
            </a:r>
            <a:r>
              <a:rPr lang="es-ES" sz="1800" cap="none" dirty="0" err="1"/>
              <a:t>desk</a:t>
            </a:r>
            <a:r>
              <a:rPr lang="es-ES" sz="1800" cap="none" dirty="0"/>
              <a:t>, soporte de aplicaciones y otros. </a:t>
            </a:r>
            <a:endParaRPr lang="es-ES" sz="1800" dirty="0"/>
          </a:p>
        </p:txBody>
      </p:sp>
    </p:spTree>
    <p:extLst>
      <p:ext uri="{BB962C8B-B14F-4D97-AF65-F5344CB8AC3E}">
        <p14:creationId xmlns:p14="http://schemas.microsoft.com/office/powerpoint/2010/main" val="3576633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Resultado de imagen para buenas practicas">
            <a:extLst>
              <a:ext uri="{FF2B5EF4-FFF2-40B4-BE49-F238E27FC236}">
                <a16:creationId xmlns:a16="http://schemas.microsoft.com/office/drawing/2014/main" id="{CFBEEACA-E3A3-4A82-9F28-F13EA1B933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7" r="18969"/>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465048" y="105560"/>
            <a:ext cx="6672886" cy="1596177"/>
          </a:xfrm>
        </p:spPr>
        <p:txBody>
          <a:bodyPr>
            <a:normAutofit/>
          </a:bodyPr>
          <a:lstStyle/>
          <a:p>
            <a:r>
              <a:rPr lang="es-ES" dirty="0"/>
              <a:t>Buenas Prácticas</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4465048" y="1701738"/>
            <a:ext cx="7210279" cy="4089462"/>
          </a:xfrm>
        </p:spPr>
        <p:txBody>
          <a:bodyPr>
            <a:normAutofit/>
          </a:bodyPr>
          <a:lstStyle/>
          <a:p>
            <a:pPr>
              <a:lnSpc>
                <a:spcPct val="110000"/>
              </a:lnSpc>
            </a:pPr>
            <a:r>
              <a:rPr lang="es-ES" sz="1800" dirty="0"/>
              <a:t>S</a:t>
            </a:r>
            <a:r>
              <a:rPr lang="es-ES" sz="1800" cap="none" dirty="0"/>
              <a:t>iga los procedimientos y políticas de su empresa para crear, eliminar o modificar los usuarios de la base de datos.</a:t>
            </a:r>
          </a:p>
          <a:p>
            <a:pPr>
              <a:lnSpc>
                <a:spcPct val="110000"/>
              </a:lnSpc>
            </a:pPr>
            <a:r>
              <a:rPr lang="es-ES" sz="1800" dirty="0"/>
              <a:t>S</a:t>
            </a:r>
            <a:r>
              <a:rPr lang="es-ES" sz="1800" cap="none" dirty="0"/>
              <a:t>iempre cambie la contraseña predeterminada y nunca la escriba o guarde en un archivo que no esté encriptado ni seguro.</a:t>
            </a:r>
          </a:p>
          <a:p>
            <a:pPr>
              <a:lnSpc>
                <a:spcPct val="110000"/>
              </a:lnSpc>
            </a:pPr>
            <a:r>
              <a:rPr lang="es-ES" sz="1800" dirty="0"/>
              <a:t>N</a:t>
            </a:r>
            <a:r>
              <a:rPr lang="es-ES" sz="1800" cap="none" dirty="0"/>
              <a:t>unca comparta cuentas de usuario con nadie, especialmente con cuentas de </a:t>
            </a:r>
            <a:r>
              <a:rPr lang="es-ES" sz="1800" cap="none" dirty="0" err="1"/>
              <a:t>dba</a:t>
            </a:r>
            <a:r>
              <a:rPr lang="es-ES" sz="1800" cap="none" dirty="0"/>
              <a:t>.</a:t>
            </a:r>
          </a:p>
          <a:p>
            <a:pPr>
              <a:lnSpc>
                <a:spcPct val="110000"/>
              </a:lnSpc>
            </a:pPr>
            <a:r>
              <a:rPr lang="es-ES" sz="1800" dirty="0"/>
              <a:t>S</a:t>
            </a:r>
            <a:r>
              <a:rPr lang="es-ES" sz="1800" cap="none" dirty="0"/>
              <a:t>iempre documente y cree registros para cambios y remociones de cuentas de usuario de base de datos.</a:t>
            </a:r>
          </a:p>
          <a:p>
            <a:pPr>
              <a:lnSpc>
                <a:spcPct val="110000"/>
              </a:lnSpc>
            </a:pPr>
            <a:r>
              <a:rPr lang="es-ES" sz="1800" dirty="0"/>
              <a:t>N</a:t>
            </a:r>
            <a:r>
              <a:rPr lang="es-ES" sz="1800" cap="none" dirty="0"/>
              <a:t>unca elimine una cuenta aunque esté obsoleta. en su lugar, deshabilitar o revocar los privilegios de conexión de la cuenta.</a:t>
            </a:r>
            <a:endParaRPr lang="es-ES" sz="1800" dirty="0"/>
          </a:p>
        </p:txBody>
      </p:sp>
    </p:spTree>
    <p:extLst>
      <p:ext uri="{BB962C8B-B14F-4D97-AF65-F5344CB8AC3E}">
        <p14:creationId xmlns:p14="http://schemas.microsoft.com/office/powerpoint/2010/main" val="555560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Resultado de imagen para buenas practicas">
            <a:extLst>
              <a:ext uri="{FF2B5EF4-FFF2-40B4-BE49-F238E27FC236}">
                <a16:creationId xmlns:a16="http://schemas.microsoft.com/office/drawing/2014/main" id="{C7FA5B85-ABC6-4982-B64A-5A2FA99BB0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6" r="18969"/>
          <a:stretch/>
        </p:blipFill>
        <p:spPr bwMode="auto">
          <a:xfrm>
            <a:off x="8121445" y="10"/>
            <a:ext cx="407055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6" y="618517"/>
            <a:ext cx="6672886" cy="1596177"/>
          </a:xfrm>
        </p:spPr>
        <p:txBody>
          <a:bodyPr>
            <a:normAutofit/>
          </a:bodyPr>
          <a:lstStyle/>
          <a:p>
            <a:r>
              <a:rPr lang="es-ES" dirty="0"/>
              <a:t>Buenas Prácticas</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a:xfrm>
            <a:off x="913774" y="2367092"/>
            <a:ext cx="6672887" cy="3424107"/>
          </a:xfrm>
        </p:spPr>
        <p:txBody>
          <a:bodyPr>
            <a:normAutofit lnSpcReduction="10000"/>
          </a:bodyPr>
          <a:lstStyle/>
          <a:p>
            <a:pPr algn="just">
              <a:lnSpc>
                <a:spcPct val="110000"/>
              </a:lnSpc>
            </a:pPr>
            <a:r>
              <a:rPr lang="es-ES" sz="1600" dirty="0"/>
              <a:t>D</a:t>
            </a:r>
            <a:r>
              <a:rPr lang="es-ES" sz="1600" cap="none" dirty="0"/>
              <a:t>ar permisos de acceso a los usuarios sólo cuando sea necesario y utilizar diferentes inicios de sesión y contraseñas para diferentes aplicaciones.</a:t>
            </a:r>
          </a:p>
          <a:p>
            <a:pPr algn="just">
              <a:lnSpc>
                <a:spcPct val="110000"/>
              </a:lnSpc>
            </a:pPr>
            <a:r>
              <a:rPr lang="es-ES" sz="1600" dirty="0"/>
              <a:t>E</a:t>
            </a:r>
            <a:r>
              <a:rPr lang="es-ES" sz="1600" cap="none" dirty="0"/>
              <a:t>ducar a los usuarios, desarrolladores y administradores sobre las mejores prácticas de administración de usuarios, así como sobre las políticas y procedimientos de la empresa.</a:t>
            </a:r>
          </a:p>
          <a:p>
            <a:pPr algn="just">
              <a:lnSpc>
                <a:spcPct val="110000"/>
              </a:lnSpc>
            </a:pPr>
            <a:r>
              <a:rPr lang="es-ES" sz="1600" cap="none" dirty="0"/>
              <a:t>Mantenerse al corriente de la tecnología de bases de datos y seguridad. Debe conocer todas las nuevas vulnerabilidades de seguridad que pueden aumentar los riesgos de seguridad de la base de datos.</a:t>
            </a:r>
          </a:p>
          <a:p>
            <a:pPr algn="just">
              <a:lnSpc>
                <a:spcPct val="110000"/>
              </a:lnSpc>
            </a:pPr>
            <a:r>
              <a:rPr lang="es-ES" sz="1600" cap="none" dirty="0"/>
              <a:t>Revise y modifique constantemente los procedimientos según sea necesario para estar alineados con las políticas y procedimientos de su empresa. Mantener los procedimientos actualizados con la naturaleza dinámica de la base de datos y la tecnología de seguridad.</a:t>
            </a:r>
          </a:p>
        </p:txBody>
      </p:sp>
    </p:spTree>
    <p:extLst>
      <p:ext uri="{BB962C8B-B14F-4D97-AF65-F5344CB8AC3E}">
        <p14:creationId xmlns:p14="http://schemas.microsoft.com/office/powerpoint/2010/main" val="2490328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Resumen</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p:txBody>
          <a:bodyPr>
            <a:normAutofit/>
          </a:bodyPr>
          <a:lstStyle/>
          <a:p>
            <a:pPr algn="just"/>
            <a:r>
              <a:rPr lang="es-ES" cap="none" dirty="0"/>
              <a:t>Se debe documentar todos los cambios en las bases de datos.</a:t>
            </a:r>
          </a:p>
          <a:p>
            <a:pPr algn="just"/>
            <a:r>
              <a:rPr lang="es-ES" cap="none" dirty="0"/>
              <a:t>Se puede administrar los usuarios desde consola o guía.</a:t>
            </a:r>
          </a:p>
          <a:p>
            <a:pPr algn="just"/>
            <a:r>
              <a:rPr lang="es-ES" cap="none" dirty="0"/>
              <a:t>Se debe ajustar los parámetros de cada usuario de acuerdo a las necesidades y políticas de la empresa.</a:t>
            </a:r>
          </a:p>
          <a:p>
            <a:pPr algn="just"/>
            <a:r>
              <a:rPr lang="es-ES" cap="none" dirty="0"/>
              <a:t>Se pueden modificar los usuarios. (Alter)</a:t>
            </a:r>
          </a:p>
          <a:p>
            <a:pPr algn="just"/>
            <a:r>
              <a:rPr lang="es-ES" cap="none" dirty="0"/>
              <a:t>Se pueden eliminar los usuarios. (</a:t>
            </a:r>
            <a:r>
              <a:rPr lang="es-ES" cap="none" dirty="0" err="1"/>
              <a:t>Drop</a:t>
            </a:r>
            <a:r>
              <a:rPr lang="es-ES" cap="none" dirty="0"/>
              <a:t>)</a:t>
            </a:r>
          </a:p>
        </p:txBody>
      </p:sp>
    </p:spTree>
    <p:extLst>
      <p:ext uri="{BB962C8B-B14F-4D97-AF65-F5344CB8AC3E}">
        <p14:creationId xmlns:p14="http://schemas.microsoft.com/office/powerpoint/2010/main" val="117294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n relacionada">
            <a:extLst>
              <a:ext uri="{FF2B5EF4-FFF2-40B4-BE49-F238E27FC236}">
                <a16:creationId xmlns:a16="http://schemas.microsoft.com/office/drawing/2014/main" id="{459D1F45-5CBB-4003-9666-C845974BF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61" r="-1" b="3517"/>
          <a:stretch/>
        </p:blipFill>
        <p:spPr bwMode="auto">
          <a:xfrm>
            <a:off x="20" y="10"/>
            <a:ext cx="407053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4465050" y="618517"/>
            <a:ext cx="6672886" cy="1596177"/>
          </a:xfrm>
        </p:spPr>
        <p:txBody>
          <a:bodyPr>
            <a:normAutofit/>
          </a:bodyPr>
          <a:lstStyle/>
          <a:p>
            <a:r>
              <a:rPr lang="es-ES" dirty="0"/>
              <a:t>Documentación de la Administración de Usuarios</a:t>
            </a:r>
          </a:p>
        </p:txBody>
      </p:sp>
      <p:sp>
        <p:nvSpPr>
          <p:cNvPr id="3" name="Marcador de contenido 2">
            <a:extLst>
              <a:ext uri="{FF2B5EF4-FFF2-40B4-BE49-F238E27FC236}">
                <a16:creationId xmlns:a16="http://schemas.microsoft.com/office/drawing/2014/main" id="{AB016018-15C1-40F5-B4F9-6D1DA4F727C6}"/>
              </a:ext>
            </a:extLst>
          </p:cNvPr>
          <p:cNvSpPr>
            <a:spLocks noGrp="1"/>
          </p:cNvSpPr>
          <p:nvPr>
            <p:ph sz="quarter" idx="13"/>
          </p:nvPr>
        </p:nvSpPr>
        <p:spPr>
          <a:xfrm>
            <a:off x="4465048" y="2367092"/>
            <a:ext cx="6672887" cy="3424107"/>
          </a:xfrm>
        </p:spPr>
        <p:txBody>
          <a:bodyPr>
            <a:normAutofit fontScale="92500" lnSpcReduction="10000"/>
          </a:bodyPr>
          <a:lstStyle/>
          <a:p>
            <a:pPr marL="0" indent="0">
              <a:lnSpc>
                <a:spcPct val="110000"/>
              </a:lnSpc>
              <a:buNone/>
            </a:pPr>
            <a:r>
              <a:rPr lang="es-ES" sz="2400" cap="none" dirty="0"/>
              <a:t>La documentación en el contexto de base de datos incluye lo siguiente:</a:t>
            </a:r>
          </a:p>
          <a:p>
            <a:pPr>
              <a:lnSpc>
                <a:spcPct val="110000"/>
              </a:lnSpc>
            </a:pPr>
            <a:r>
              <a:rPr lang="es-ES" sz="2400" cap="none" dirty="0"/>
              <a:t>Políticas de administración</a:t>
            </a:r>
          </a:p>
          <a:p>
            <a:pPr>
              <a:lnSpc>
                <a:spcPct val="110000"/>
              </a:lnSpc>
            </a:pPr>
            <a:r>
              <a:rPr lang="es-ES" sz="2400" cap="none" dirty="0"/>
              <a:t>Procedimientos de seguridad</a:t>
            </a:r>
          </a:p>
          <a:p>
            <a:pPr>
              <a:lnSpc>
                <a:spcPct val="110000"/>
              </a:lnSpc>
            </a:pPr>
            <a:r>
              <a:rPr lang="es-ES" sz="2400" cap="none" dirty="0"/>
              <a:t>Scripts o programas de implementación de procedimientos</a:t>
            </a:r>
          </a:p>
          <a:p>
            <a:pPr>
              <a:lnSpc>
                <a:spcPct val="110000"/>
              </a:lnSpc>
            </a:pPr>
            <a:r>
              <a:rPr lang="es-ES" sz="2400" cap="none" dirty="0"/>
              <a:t>Descripción de roles predefinidos</a:t>
            </a:r>
          </a:p>
          <a:p>
            <a:pPr>
              <a:lnSpc>
                <a:spcPct val="110000"/>
              </a:lnSpc>
            </a:pPr>
            <a:r>
              <a:rPr lang="es-ES" sz="2400" cap="none" dirty="0"/>
              <a:t>Administración de personal y administradores</a:t>
            </a:r>
          </a:p>
          <a:p>
            <a:pPr marL="0" indent="0">
              <a:lnSpc>
                <a:spcPct val="110000"/>
              </a:lnSpc>
              <a:buNone/>
            </a:pPr>
            <a:endParaRPr lang="es-ES" dirty="0"/>
          </a:p>
        </p:txBody>
      </p:sp>
    </p:spTree>
    <p:extLst>
      <p:ext uri="{BB962C8B-B14F-4D97-AF65-F5344CB8AC3E}">
        <p14:creationId xmlns:p14="http://schemas.microsoft.com/office/powerpoint/2010/main" val="1456033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p:txBody>
          <a:bodyPr/>
          <a:lstStyle/>
          <a:p>
            <a:r>
              <a:rPr lang="es-ES" dirty="0"/>
              <a:t>Investigación</a:t>
            </a:r>
          </a:p>
        </p:txBody>
      </p:sp>
      <p:sp>
        <p:nvSpPr>
          <p:cNvPr id="5" name="Marcador de contenido 4">
            <a:extLst>
              <a:ext uri="{FF2B5EF4-FFF2-40B4-BE49-F238E27FC236}">
                <a16:creationId xmlns:a16="http://schemas.microsoft.com/office/drawing/2014/main" id="{1FDDA621-53F0-4F8A-8B03-7FD215CC2133}"/>
              </a:ext>
            </a:extLst>
          </p:cNvPr>
          <p:cNvSpPr>
            <a:spLocks noGrp="1"/>
          </p:cNvSpPr>
          <p:nvPr>
            <p:ph sz="quarter" idx="13"/>
          </p:nvPr>
        </p:nvSpPr>
        <p:spPr/>
        <p:txBody>
          <a:bodyPr>
            <a:normAutofit/>
          </a:bodyPr>
          <a:lstStyle/>
          <a:p>
            <a:pPr marL="0" indent="0" algn="ctr">
              <a:buNone/>
            </a:pPr>
            <a:r>
              <a:rPr lang="es-ES" sz="3200" cap="none" dirty="0"/>
              <a:t>¿Qué son los </a:t>
            </a:r>
            <a:r>
              <a:rPr lang="es-ES" sz="3200" cap="none" dirty="0" err="1"/>
              <a:t>database</a:t>
            </a:r>
            <a:r>
              <a:rPr lang="es-ES" sz="3200" cap="none" dirty="0"/>
              <a:t> links y como esto puede comprometer la seguridad?</a:t>
            </a:r>
          </a:p>
        </p:txBody>
      </p:sp>
    </p:spTree>
    <p:extLst>
      <p:ext uri="{BB962C8B-B14F-4D97-AF65-F5344CB8AC3E}">
        <p14:creationId xmlns:p14="http://schemas.microsoft.com/office/powerpoint/2010/main" val="2128391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3" y="294426"/>
            <a:ext cx="10364451" cy="1596177"/>
          </a:xfrm>
        </p:spPr>
        <p:txBody>
          <a:bodyPr/>
          <a:lstStyle/>
          <a:p>
            <a:r>
              <a:rPr lang="es-ES" dirty="0"/>
              <a:t>Documentación de la Administración de Usuarios</a:t>
            </a:r>
          </a:p>
        </p:txBody>
      </p:sp>
      <p:pic>
        <p:nvPicPr>
          <p:cNvPr id="6" name="Picture 3" descr="Fig03-01">
            <a:extLst>
              <a:ext uri="{FF2B5EF4-FFF2-40B4-BE49-F238E27FC236}">
                <a16:creationId xmlns:a16="http://schemas.microsoft.com/office/drawing/2014/main" id="{B75071A9-F3B3-4157-9A28-298FE6A2F204}"/>
              </a:ext>
            </a:extLst>
          </p:cNvPr>
          <p:cNvPicPr>
            <a:picLocks noGrp="1" noChangeAspect="1" noChangeArrowheads="1"/>
          </p:cNvPicPr>
          <p:nvPr>
            <p:ph sz="quarter" idx="13"/>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595149" y="1831111"/>
            <a:ext cx="3584765" cy="48629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2475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913775" y="479621"/>
            <a:ext cx="10364451" cy="1596177"/>
          </a:xfrm>
        </p:spPr>
        <p:txBody>
          <a:bodyPr/>
          <a:lstStyle/>
          <a:p>
            <a:r>
              <a:rPr lang="es-ES" dirty="0"/>
              <a:t>Documentación de la Administración de Usuarios</a:t>
            </a:r>
          </a:p>
        </p:txBody>
      </p:sp>
      <p:pic>
        <p:nvPicPr>
          <p:cNvPr id="7" name="Picture 3" descr="Fig03-02">
            <a:extLst>
              <a:ext uri="{FF2B5EF4-FFF2-40B4-BE49-F238E27FC236}">
                <a16:creationId xmlns:a16="http://schemas.microsoft.com/office/drawing/2014/main" id="{EC109A20-CC0E-4390-9EE6-BBFEC0268BDA}"/>
              </a:ext>
            </a:extLst>
          </p:cNvPr>
          <p:cNvPicPr>
            <a:picLocks noGrp="1" noChangeAspect="1" noChangeArrowheads="1"/>
          </p:cNvPicPr>
          <p:nvPr>
            <p:ph sz="quarter" idx="13"/>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328933" y="1862217"/>
            <a:ext cx="3946966" cy="48991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6991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para autenticacion del sistema operativo">
            <a:extLst>
              <a:ext uri="{FF2B5EF4-FFF2-40B4-BE49-F238E27FC236}">
                <a16:creationId xmlns:a16="http://schemas.microsoft.com/office/drawing/2014/main" id="{FF7223F2-51CD-47D7-BF4A-5B854E0C11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3287"/>
          <a:stretch/>
        </p:blipFill>
        <p:spPr bwMode="auto">
          <a:xfrm>
            <a:off x="1" y="10"/>
            <a:ext cx="7552944"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8202"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77" name="Picture 7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C76ABDD-9237-4EAD-BD01-152D521A0E2C}"/>
              </a:ext>
            </a:extLst>
          </p:cNvPr>
          <p:cNvSpPr>
            <a:spLocks noGrp="1"/>
          </p:cNvSpPr>
          <p:nvPr>
            <p:ph type="title"/>
          </p:nvPr>
        </p:nvSpPr>
        <p:spPr>
          <a:xfrm>
            <a:off x="8196408" y="640831"/>
            <a:ext cx="3352128" cy="1573863"/>
          </a:xfrm>
        </p:spPr>
        <p:txBody>
          <a:bodyPr>
            <a:normAutofit/>
          </a:bodyPr>
          <a:lstStyle/>
          <a:p>
            <a:pPr algn="l"/>
            <a:r>
              <a:rPr lang="es-ES" dirty="0"/>
              <a:t>Autenticación del Sistema Operativo</a:t>
            </a:r>
          </a:p>
        </p:txBody>
      </p:sp>
      <p:sp>
        <p:nvSpPr>
          <p:cNvPr id="4" name="Marcador de contenido 3">
            <a:extLst>
              <a:ext uri="{FF2B5EF4-FFF2-40B4-BE49-F238E27FC236}">
                <a16:creationId xmlns:a16="http://schemas.microsoft.com/office/drawing/2014/main" id="{81579743-045A-4332-8125-DADEBB166184}"/>
              </a:ext>
            </a:extLst>
          </p:cNvPr>
          <p:cNvSpPr>
            <a:spLocks noGrp="1"/>
          </p:cNvSpPr>
          <p:nvPr>
            <p:ph sz="quarter" idx="13"/>
          </p:nvPr>
        </p:nvSpPr>
        <p:spPr>
          <a:xfrm>
            <a:off x="7883912" y="2367092"/>
            <a:ext cx="3828313" cy="3881309"/>
          </a:xfrm>
        </p:spPr>
        <p:txBody>
          <a:bodyPr>
            <a:normAutofit/>
          </a:bodyPr>
          <a:lstStyle/>
          <a:p>
            <a:pPr marL="0" indent="0">
              <a:lnSpc>
                <a:spcPct val="110000"/>
              </a:lnSpc>
              <a:buNone/>
            </a:pPr>
            <a:r>
              <a:rPr lang="es-ES" sz="1600" dirty="0"/>
              <a:t>¿Por qué se le deja el trabajo al sistema operativo?</a:t>
            </a:r>
          </a:p>
          <a:p>
            <a:pPr lvl="1">
              <a:lnSpc>
                <a:spcPct val="110000"/>
              </a:lnSpc>
            </a:pPr>
            <a:r>
              <a:rPr lang="es-ES" sz="1600" dirty="0"/>
              <a:t>La autenticación del sistema Operativo es Vital, si se logra ingresar al servidor los riesgos de seguridad de las bases de datos es muy alto.</a:t>
            </a:r>
          </a:p>
          <a:p>
            <a:pPr lvl="1">
              <a:lnSpc>
                <a:spcPct val="110000"/>
              </a:lnSpc>
            </a:pPr>
            <a:r>
              <a:rPr lang="es-ES" sz="1600" dirty="0"/>
              <a:t>Los administradores de bases de datos suelen centralizar la administración de usuario.</a:t>
            </a:r>
          </a:p>
        </p:txBody>
      </p:sp>
    </p:spTree>
    <p:extLst>
      <p:ext uri="{BB962C8B-B14F-4D97-AF65-F5344CB8AC3E}">
        <p14:creationId xmlns:p14="http://schemas.microsoft.com/office/powerpoint/2010/main" val="303738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Gota">
  <a:themeElements>
    <a:clrScheme name="Gota">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TM02900722[[fn=Sala de juntas (ion)]]</Template>
  <TotalTime>942</TotalTime>
  <Words>2494</Words>
  <Application>Microsoft Office PowerPoint</Application>
  <PresentationFormat>Panorámica</PresentationFormat>
  <Paragraphs>280</Paragraphs>
  <Slides>60</Slides>
  <Notes>55</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60</vt:i4>
      </vt:variant>
    </vt:vector>
  </HeadingPairs>
  <TitlesOfParts>
    <vt:vector size="67" baseType="lpstr">
      <vt:lpstr>Arial</vt:lpstr>
      <vt:lpstr>Calibri</vt:lpstr>
      <vt:lpstr>Calibri Light</vt:lpstr>
      <vt:lpstr>Tw Cen MT</vt:lpstr>
      <vt:lpstr>Wingdings 2</vt:lpstr>
      <vt:lpstr>HDOfficeLightV0</vt:lpstr>
      <vt:lpstr>Gota</vt:lpstr>
      <vt:lpstr>Administración de Usuarios</vt:lpstr>
      <vt:lpstr>Introducción</vt:lpstr>
      <vt:lpstr>Introducción</vt:lpstr>
      <vt:lpstr>Documentación de la Administración de Usuarios</vt:lpstr>
      <vt:lpstr>Documentación de la Administración de Usuarios</vt:lpstr>
      <vt:lpstr>Documentación de la Administración de Usuarios</vt:lpstr>
      <vt:lpstr>Documentación de la Administración de Usuarios</vt:lpstr>
      <vt:lpstr>Documentación de la Administración de Usuarios</vt:lpstr>
      <vt:lpstr>Autenticación del Sistema Operativo</vt:lpstr>
      <vt:lpstr>Autenticación del Sistema Operativo</vt:lpstr>
      <vt:lpstr>Creación de Usuarios</vt:lpstr>
      <vt:lpstr>Creación de Usuarios</vt:lpstr>
      <vt:lpstr>Creación de Usuarios</vt:lpstr>
      <vt:lpstr>Creación de Usuarios</vt:lpstr>
      <vt:lpstr>Creación de Usuarios</vt:lpstr>
      <vt:lpstr>Creación de Usuarios</vt:lpstr>
      <vt:lpstr>Creación de Usuarios</vt:lpstr>
      <vt:lpstr>Creación de Usuarios</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Oracle</vt:lpstr>
      <vt:lpstr>Crear un Usuario en MySQL</vt:lpstr>
      <vt:lpstr>Crear un Usuario en MySQL</vt:lpstr>
      <vt:lpstr>Crear un Usuario en MySQL</vt:lpstr>
      <vt:lpstr>Crear un Usuario en MySQL</vt:lpstr>
      <vt:lpstr>Crear un Usuario en MySQL GUI</vt:lpstr>
      <vt:lpstr>Crear un Usuario en MySQL GUI</vt:lpstr>
      <vt:lpstr>Crear un Usuario en MySQL GUI</vt:lpstr>
      <vt:lpstr>Crear un Usuario en MySQL GUI</vt:lpstr>
      <vt:lpstr>Crear un Usuario en MySQL GUI</vt:lpstr>
      <vt:lpstr>Crear un Usuario en Autenticación Windows</vt:lpstr>
      <vt:lpstr>Eliminar un Usuario</vt:lpstr>
      <vt:lpstr>Eliminar un Usuario</vt:lpstr>
      <vt:lpstr>Eliminar un Usuario en Oracle</vt:lpstr>
      <vt:lpstr>Eliminar un Usuario en Oracle</vt:lpstr>
      <vt:lpstr>Eliminar un Usuario en MySQL</vt:lpstr>
      <vt:lpstr>Modificar un Usuario</vt:lpstr>
      <vt:lpstr>Modificar un Usuario Oracle</vt:lpstr>
      <vt:lpstr>Usuarios por Defecto</vt:lpstr>
      <vt:lpstr>Modificar un Usuario MySQL</vt:lpstr>
      <vt:lpstr>Modificar un Usuario MySQL</vt:lpstr>
      <vt:lpstr>Modificar un Usuario Oracle</vt:lpstr>
      <vt:lpstr>Usuarios por Defecto</vt:lpstr>
      <vt:lpstr>Usuarios Remotos</vt:lpstr>
      <vt:lpstr>Usuarios Remotos</vt:lpstr>
      <vt:lpstr>Prácticas para Administradores</vt:lpstr>
      <vt:lpstr>Practicas para Administradores</vt:lpstr>
      <vt:lpstr>Buenas Prácticas</vt:lpstr>
      <vt:lpstr>Buenas Prácticas</vt:lpstr>
      <vt:lpstr>Resumen</vt:lpstr>
      <vt:lpstr>Investigación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Base de Datos</dc:title>
  <dc:creator>Jhon Edisson Villareal Padilla</dc:creator>
  <cp:lastModifiedBy>Jhon Edisson Villareal Padilla</cp:lastModifiedBy>
  <cp:revision>66</cp:revision>
  <dcterms:created xsi:type="dcterms:W3CDTF">2017-07-23T15:02:52Z</dcterms:created>
  <dcterms:modified xsi:type="dcterms:W3CDTF">2017-09-08T01:24:18Z</dcterms:modified>
</cp:coreProperties>
</file>